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3" r:id="rId1"/>
  </p:sldMasterIdLst>
  <p:sldIdLst>
    <p:sldId id="307" r:id="rId2"/>
    <p:sldId id="318" r:id="rId3"/>
    <p:sldId id="295" r:id="rId4"/>
    <p:sldId id="259" r:id="rId5"/>
    <p:sldId id="265" r:id="rId6"/>
    <p:sldId id="300" r:id="rId7"/>
    <p:sldId id="323" r:id="rId8"/>
    <p:sldId id="322" r:id="rId9"/>
    <p:sldId id="320" r:id="rId10"/>
    <p:sldId id="321" r:id="rId11"/>
    <p:sldId id="319" r:id="rId12"/>
    <p:sldId id="325" r:id="rId13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FF66"/>
    <a:srgbClr val="FFD393"/>
    <a:srgbClr val="B9FFB9"/>
    <a:srgbClr val="89FF89"/>
    <a:srgbClr val="FFFF9F"/>
    <a:srgbClr val="FFD9FF"/>
    <a:srgbClr val="FFFFFF"/>
    <a:srgbClr val="EADED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66" d="100"/>
          <a:sy n="66" d="100"/>
        </p:scale>
        <p:origin x="-60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9A8E3-DB13-438F-8F2D-249CDBC31D75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81736-7D10-4186-9C21-0951D468363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54E22-7ED6-46D9-9095-C7D93E32C82B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C689C-11E8-4305-822B-EE699C9216A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358D5-6BD5-4DAB-B43D-60B2437F4955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4D29A-4C6C-4189-8946-69C5CB7183D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C29A-291F-4999-B147-068030FE001B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F51F-D74A-4760-9F79-A0D31E00CBF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9768-B29A-41F4-B6CF-B7A3FAB63B47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03699-D051-4B1D-A823-7835EBC7C2C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BAB1D-96B7-4C8F-B470-0C464106206E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0786D-B479-4DB3-BE0C-EFD7AAC53B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E4FB2-4A41-449B-B2DE-FD2848D3A3F6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244A6-B6C3-440A-A2A3-26793B38324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4B7C-5FA4-4207-996D-C8D48263DBF3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65D78-E350-46C0-80FB-F76AE54A97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8502-CF1A-48F7-8F99-6DFF8D893304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81E38-CC6D-447E-9C31-71DB1DA48B1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686D7-DA86-40A6-8ECC-E2A43333E32D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611E-DFC2-4A5B-90DB-5E15988019D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0DA23-6EEB-46B2-A721-603D1D20C1E9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1B3D4-8209-43FF-8CF3-D3CE1468E14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1B1A2-6B28-434C-A51F-09C027A309D4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FB1F3-11BC-4307-844E-5958DC713A0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/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1A88-EAAC-42F6-9BED-33B379A87BEA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F863F-E4D4-43C9-AF72-0A17AC19AB9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3886200" y="6042025"/>
            <a:ext cx="976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A5EA6-3938-4254-A429-277BA0AC3B50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590550" y="6042025"/>
            <a:ext cx="32956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4862513" y="5916613"/>
            <a:ext cx="1062037" cy="4905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6E79A-1876-454A-88ED-B59921E9020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25" y="2184400"/>
            <a:ext cx="10563225" cy="367506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0850" y="6042025"/>
            <a:ext cx="864552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500" y="6042025"/>
            <a:ext cx="13446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2A03B78-015D-46DE-8398-700545667B5F}" type="datetimeFigureOut">
              <a:rPr lang="en-US"/>
              <a:pPr>
                <a:defRPr/>
              </a:pPr>
              <a:t>10/11/2019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9113" y="5916613"/>
            <a:ext cx="1062037" cy="490537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E2635E37-C9E0-460B-BCCC-D462AF5B629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66" r:id="rId7"/>
    <p:sldLayoutId id="2147483974" r:id="rId8"/>
    <p:sldLayoutId id="2147483975" r:id="rId9"/>
    <p:sldLayoutId id="2147483967" r:id="rId10"/>
    <p:sldLayoutId id="2147483976" r:id="rId11"/>
    <p:sldLayoutId id="2147483977" r:id="rId12"/>
    <p:sldLayoutId id="2147483978" r:id="rId13"/>
    <p:sldLayoutId id="2147483979" r:id="rId14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Marcador de contenido 3" descr="Membrete A4-Biblioteca"/>
          <p:cNvPicPr>
            <a:picLocks noGrp="1"/>
          </p:cNvPicPr>
          <p:nvPr>
            <p:ph idx="1"/>
          </p:nvPr>
        </p:nvPicPr>
        <p:blipFill>
          <a:blip r:embed="rId2"/>
          <a:srcRect l="5202" b="93750"/>
          <a:stretch>
            <a:fillRect/>
          </a:stretch>
        </p:blipFill>
        <p:spPr>
          <a:xfrm>
            <a:off x="115888" y="0"/>
            <a:ext cx="7980362" cy="1503363"/>
          </a:xfrm>
        </p:spPr>
      </p:pic>
      <p:pic>
        <p:nvPicPr>
          <p:cNvPr id="16387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8825" y="0"/>
            <a:ext cx="6353175" cy="1662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985838" y="2190750"/>
            <a:ext cx="8929687" cy="15700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ACTUALIZACIÓN SUPERIOR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 GESTIÓN EDUCATIVA</a:t>
            </a:r>
            <a:endParaRPr lang="es-AR" sz="4800" dirty="0">
              <a:latin typeface="+mn-l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85838" y="5026025"/>
            <a:ext cx="9345612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Sede: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Instituto de Educación Superior de La Clotilde </a:t>
            </a:r>
            <a:r>
              <a:rPr lang="es-AR" sz="3200" dirty="0"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3775" y="4225925"/>
            <a:ext cx="157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9151937" cy="10937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AR" sz="2000" dirty="0">
                <a:solidFill>
                  <a:schemeClr val="bg1"/>
                </a:solidFill>
                <a:latin typeface="Arial Black" panose="020B0A04020102020204" pitchFamily="34" charset="0"/>
              </a:rPr>
              <a:t>VARIABLE:</a:t>
            </a:r>
            <a:br>
              <a:rPr lang="es-AR" sz="2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s-AR" sz="2000" dirty="0">
                <a:solidFill>
                  <a:schemeClr val="bg1"/>
                </a:solidFill>
                <a:latin typeface="Arial Black" panose="020B0A04020102020204" pitchFamily="34" charset="0"/>
              </a:rPr>
              <a:t>EL DOCENTE POSEE CONOCIMIENTO VALIDO, PROFUNDO Y ACTUALIZADO DEL CONOCIMIENTO A ENSEÑAR.</a:t>
            </a:r>
            <a:endParaRPr lang="es-AR" sz="20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863" y="1930400"/>
            <a:ext cx="9151937" cy="43449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INDICADORES: (QUÉ HACE EL DOCENTE)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ClrTx/>
              <a:buFont typeface="Wingdings 3" charset="2"/>
              <a:buChar char=""/>
              <a:defRPr/>
            </a:pPr>
            <a:r>
              <a:rPr lang="es-A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 una secuencia de aprendizaje coherente.</a:t>
            </a:r>
          </a:p>
          <a:p>
            <a:pPr fontAlgn="auto">
              <a:spcAft>
                <a:spcPts val="0"/>
              </a:spcAft>
              <a:buClrTx/>
              <a:buFont typeface="Wingdings 3" charset="2"/>
              <a:buChar char=""/>
              <a:defRPr/>
            </a:pPr>
            <a:r>
              <a:rPr lang="es-A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 correctamente las I.P. De los estudiantes.</a:t>
            </a:r>
          </a:p>
          <a:p>
            <a:pPr fontAlgn="auto">
              <a:spcAft>
                <a:spcPts val="0"/>
              </a:spcAft>
              <a:buClrTx/>
              <a:buFont typeface="Wingdings 3" charset="2"/>
              <a:buChar char=""/>
              <a:defRPr/>
            </a:pPr>
            <a:r>
              <a:rPr lang="es-A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Ofrece información pertinente.</a:t>
            </a:r>
          </a:p>
          <a:p>
            <a:pPr fontAlgn="auto">
              <a:spcAft>
                <a:spcPts val="0"/>
              </a:spcAft>
              <a:buClrTx/>
              <a:buFont typeface="Wingdings 3" charset="2"/>
              <a:buChar char=""/>
              <a:defRPr/>
            </a:pPr>
            <a:r>
              <a:rPr lang="es-A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 relaciones entre lo que expresan los estudiantes y los saberes eruditos.</a:t>
            </a:r>
          </a:p>
          <a:p>
            <a:pPr fontAlgn="auto">
              <a:spcAft>
                <a:spcPts val="0"/>
              </a:spcAft>
              <a:buClrTx/>
              <a:buFont typeface="Wingdings 3" charset="2"/>
              <a:buChar char=""/>
              <a:defRPr/>
            </a:pPr>
            <a:r>
              <a:rPr lang="es-A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 preguntas pertinentes en relación al contenido.</a:t>
            </a:r>
          </a:p>
          <a:p>
            <a:pPr fontAlgn="auto">
              <a:spcAft>
                <a:spcPts val="0"/>
              </a:spcAft>
              <a:buClrTx/>
              <a:buFont typeface="Wingdings 3" charset="2"/>
              <a:buChar char=""/>
              <a:defRPr/>
            </a:pPr>
            <a:r>
              <a:rPr lang="es-A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Selecciona materiales adecuados.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949325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sz="4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Seguimos Trabajando!!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4913" y="1558925"/>
            <a:ext cx="8597900" cy="4313238"/>
          </a:xfrm>
        </p:spPr>
        <p:txBody>
          <a:bodyPr/>
          <a:lstStyle/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</a:t>
            </a:r>
            <a:r>
              <a:rPr lang="es-A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las variables de análisis que figuran en su instrumento de observación con las variables propuestas por Delia </a:t>
            </a:r>
            <a:r>
              <a:rPr lang="es-A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Azzerboni</a:t>
            </a:r>
            <a:r>
              <a:rPr lang="es-A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Ruth </a:t>
            </a:r>
            <a:r>
              <a:rPr lang="es-A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Harf</a:t>
            </a:r>
            <a:r>
              <a:rPr lang="es-A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en  Estrategias para la acción directiva. Condiciones para la gestión curricular y el acompañamiento pedagógico. Ediciones Novedades Educativas. </a:t>
            </a:r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Describa</a:t>
            </a:r>
            <a:r>
              <a:rPr lang="es-A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qué similitudes, diferencias u omisiones encuentra.</a:t>
            </a:r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¿</a:t>
            </a:r>
            <a:r>
              <a:rPr lang="es-A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incluiría </a:t>
            </a:r>
            <a:r>
              <a:rPr lang="es-A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su instrumento de observación a partir del aporte de las autoras?</a:t>
            </a:r>
          </a:p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87424" y="2567286"/>
            <a:ext cx="6559808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R E C R E 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713" y="609600"/>
            <a:ext cx="8912225" cy="1320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AR" dirty="0">
                <a:solidFill>
                  <a:schemeClr val="bg1"/>
                </a:solidFill>
              </a:rPr>
              <a:t>MÓDULO III: </a:t>
            </a:r>
            <a:br>
              <a:rPr lang="es-AR" dirty="0">
                <a:solidFill>
                  <a:schemeClr val="bg1"/>
                </a:solidFill>
              </a:rPr>
            </a:br>
            <a:r>
              <a:rPr lang="es-AR" sz="3100" dirty="0">
                <a:solidFill>
                  <a:schemeClr val="bg1"/>
                </a:solidFill>
              </a:rPr>
              <a:t>Desarrollo profesional para el liderazgo pedagógico. 	</a:t>
            </a:r>
            <a:br>
              <a:rPr lang="es-AR" sz="3100" dirty="0">
                <a:solidFill>
                  <a:schemeClr val="bg1"/>
                </a:solidFill>
              </a:rPr>
            </a:br>
            <a:endParaRPr lang="es-AR" sz="31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4875" y="2132013"/>
            <a:ext cx="8597900" cy="38814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3200" dirty="0">
                <a:solidFill>
                  <a:schemeClr val="bg1"/>
                </a:solidFill>
              </a:rPr>
              <a:t>El Liderazgo directivo.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3200" dirty="0">
              <a:solidFill>
                <a:schemeClr val="bg1"/>
              </a:solidFill>
            </a:endParaRPr>
          </a:p>
          <a:p>
            <a:pPr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3200" dirty="0">
                <a:solidFill>
                  <a:schemeClr val="bg1"/>
                </a:solidFill>
              </a:rPr>
              <a:t>El rol directivo en los procesos de evaluación institucional. 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3200" dirty="0">
              <a:solidFill>
                <a:schemeClr val="bg1"/>
              </a:solidFill>
            </a:endParaRPr>
          </a:p>
          <a:p>
            <a:pPr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liderazgo directivo en los procesos de </a:t>
            </a:r>
            <a:r>
              <a:rPr lang="es-A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</a:t>
            </a:r>
            <a:r>
              <a:rPr lang="es-AR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36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las </a:t>
            </a:r>
            <a:r>
              <a:rPr lang="es-AR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prácticas pedagógicas</a:t>
            </a:r>
            <a:r>
              <a:rPr lang="es-AR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es-AR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</a:t>
            </a:r>
          </a:p>
          <a:p>
            <a:pPr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es-AR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rgbClr val="FFD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7225" y="566738"/>
            <a:ext cx="10026650" cy="589438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</a:rPr>
              <a:t>La reflexión sobre la enseñanza es un ejercicio analítico no evaluativo</a:t>
            </a:r>
            <a:r>
              <a:rPr lang="es-AR" sz="2400" b="1" dirty="0">
                <a:solidFill>
                  <a:schemeClr val="bg1"/>
                </a:solidFill>
              </a:rPr>
              <a:t>. 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2400" b="1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</a:rPr>
              <a:t>La reflexión se realiza desde </a:t>
            </a:r>
            <a:r>
              <a:rPr lang="es-AR" sz="2400" b="1" dirty="0">
                <a:solidFill>
                  <a:schemeClr val="bg1"/>
                </a:solidFill>
              </a:rPr>
              <a:t>lo que una clase “es”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2400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</a:rPr>
              <a:t>No es posible definir categorías preestablecidas que vayan a darse con seguridad en una clase.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es-AR" sz="2400" b="1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b="1" dirty="0">
                <a:solidFill>
                  <a:schemeClr val="bg1"/>
                </a:solidFill>
              </a:rPr>
              <a:t>Cada clase “invita” </a:t>
            </a:r>
            <a:r>
              <a:rPr lang="es-AR" sz="2400" dirty="0">
                <a:solidFill>
                  <a:schemeClr val="bg1"/>
                </a:solidFill>
              </a:rPr>
              <a:t>a ser reflexionada desde algún lugar. 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2400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</a:rPr>
              <a:t>Identificar las </a:t>
            </a:r>
            <a:r>
              <a:rPr lang="es-AR" sz="2400" b="1" dirty="0">
                <a:solidFill>
                  <a:schemeClr val="bg1"/>
                </a:solidFill>
              </a:rPr>
              <a:t>DECISIONES - </a:t>
            </a:r>
            <a:r>
              <a:rPr lang="es-AR" sz="2400" dirty="0">
                <a:solidFill>
                  <a:schemeClr val="bg1"/>
                </a:solidFill>
              </a:rPr>
              <a:t>Interpelar las </a:t>
            </a:r>
            <a:r>
              <a:rPr lang="es-AR" sz="2400" b="1" dirty="0">
                <a:solidFill>
                  <a:schemeClr val="bg1"/>
                </a:solidFill>
              </a:rPr>
              <a:t>CATEGORÍAS DIDÁCTICAS </a:t>
            </a:r>
            <a:r>
              <a:rPr lang="es-AR" sz="2400" dirty="0">
                <a:solidFill>
                  <a:schemeClr val="bg1"/>
                </a:solidFill>
              </a:rPr>
              <a:t>implicadas - Develar las </a:t>
            </a:r>
            <a:r>
              <a:rPr lang="es-AR" sz="2400" b="1" dirty="0">
                <a:solidFill>
                  <a:schemeClr val="bg1"/>
                </a:solidFill>
              </a:rPr>
              <a:t>SUPUESTOS SUBYACENTES </a:t>
            </a:r>
            <a:r>
              <a:rPr lang="es-AR" sz="2400" dirty="0">
                <a:solidFill>
                  <a:schemeClr val="bg1"/>
                </a:solidFill>
              </a:rPr>
              <a:t>generadores de las decisiones.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es-A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3063" y="150813"/>
            <a:ext cx="10248900" cy="8620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AR" sz="2800" dirty="0">
                <a:solidFill>
                  <a:schemeClr val="bg1"/>
                </a:solidFill>
              </a:rPr>
              <a:t>EL ASESORAMIENTO COMO UNA </a:t>
            </a:r>
            <a:r>
              <a:rPr lang="es-A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SECUENCIA DE ACCIONES</a:t>
            </a:r>
            <a:r>
              <a:rPr lang="es-AR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063" y="1225550"/>
            <a:ext cx="10731500" cy="500697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1.PLANTEO DE OBJETIVOS: 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Hacer foco - El objeto de la reflexión -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4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2.a. RECOLECCIÓN DE INFORMACIÓN: 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 las fuentes - Construir instrumentos de registro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4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2.b. ANÁLISIS DE INFORMACIÓN: 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“Propio” + “Con el docente” - Las</a:t>
            </a:r>
            <a:r>
              <a:rPr lang="es-AR" sz="4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conversaciones.</a:t>
            </a:r>
            <a:endParaRPr lang="es-AR" sz="4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4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DEFINICIÓN DEL CURSO DE ACCIÓN: 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construye la orientación – Ofreciendo ayuda pedagógica - Se construyen acuerdos- 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ESTRATEGIAS DE ASESORAMIENTO</a:t>
            </a:r>
            <a:r>
              <a:rPr lang="es-AR" sz="4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mediante un experto externo, grupal, por escrito, interindividual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4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 MONITOREO DE LA MEJORA: 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r>
              <a:rPr lang="es-AR" sz="4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Acompañarlos durante la implementación de las acciones acordadas - evaluar los logros -  pensar estrategias ante las dificultades y continuar atentos a las nuevas necesidades que puedan surgir.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es-A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Marcador de contenido 2"/>
          <p:cNvSpPr>
            <a:spLocks noGrp="1"/>
          </p:cNvSpPr>
          <p:nvPr>
            <p:ph idx="1"/>
          </p:nvPr>
        </p:nvSpPr>
        <p:spPr>
          <a:xfrm>
            <a:off x="746125" y="1076325"/>
            <a:ext cx="8915400" cy="5043488"/>
          </a:xfrm>
          <a:solidFill>
            <a:schemeClr val="bg2"/>
          </a:solidFill>
        </p:spPr>
        <p:txBody>
          <a:bodyPr/>
          <a:lstStyle/>
          <a:p>
            <a:pPr marL="0" indent="0" algn="ctr" fontAlgn="auto">
              <a:buFont typeface="Wingdings 3" pitchFamily="18" charset="2"/>
              <a:buNone/>
              <a:defRPr/>
            </a:pPr>
            <a:endParaRPr lang="es-AR" sz="4000" dirty="0"/>
          </a:p>
          <a:p>
            <a:pPr marL="0" indent="0" algn="ctr" fontAlgn="auto">
              <a:buFont typeface="Wingdings 3" pitchFamily="18" charset="2"/>
              <a:buNone/>
              <a:defRPr/>
            </a:pPr>
            <a:endParaRPr lang="es-AR" sz="3200" dirty="0"/>
          </a:p>
          <a:p>
            <a:pPr marL="0" indent="0" algn="ctr" fontAlgn="auto">
              <a:buFont typeface="Wingdings 3" pitchFamily="18" charset="2"/>
              <a:buNone/>
              <a:defRPr/>
            </a:pPr>
            <a:r>
              <a:rPr lang="es-AR" sz="3200" dirty="0"/>
              <a:t>La validez del asesoramiento </a:t>
            </a:r>
            <a:r>
              <a:rPr lang="es-AR" sz="3200" u="sng" dirty="0"/>
              <a:t>está </a:t>
            </a:r>
            <a:r>
              <a:rPr lang="es-AR" sz="3200" dirty="0"/>
              <a:t>dada por la </a:t>
            </a:r>
            <a:r>
              <a:rPr lang="es-AR" sz="3200" u="sng" dirty="0"/>
              <a:t>comprensión reflexiva y global </a:t>
            </a:r>
            <a:r>
              <a:rPr lang="es-AR" sz="3200" dirty="0"/>
              <a:t>acerca de lo que es una buena práctica de enseñanza. </a:t>
            </a:r>
          </a:p>
          <a:p>
            <a:pPr marL="0" indent="0" fontAlgn="auto">
              <a:buFont typeface="Wingdings 3" pitchFamily="18" charset="2"/>
              <a:buNone/>
              <a:defRPr/>
            </a:pPr>
            <a:r>
              <a:rPr lang="es-AR" dirty="0"/>
              <a:t>                               </a:t>
            </a:r>
          </a:p>
          <a:p>
            <a:pPr marL="0" indent="0" algn="ctr" fontAlgn="auto">
              <a:buFont typeface="Wingdings 3" pitchFamily="18" charset="2"/>
              <a:buNone/>
              <a:defRPr/>
            </a:pPr>
            <a:r>
              <a:rPr lang="es-AR" dirty="0"/>
              <a:t>    video Sobrevivir el aula | Hernán Aldana |</a:t>
            </a:r>
          </a:p>
          <a:p>
            <a:pPr marL="0" indent="0" fontAlgn="auto">
              <a:buFont typeface="Wingdings 3" pitchFamily="18" charset="2"/>
              <a:buNone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AR"/>
              <a:t>¡A TRABAJAR!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0738" y="1474788"/>
            <a:ext cx="9196387" cy="46355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es-A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Lean el extracto del diario de una practicante que se transcribe a continuación.</a:t>
            </a:r>
          </a:p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Indiquen qué aspectos del relato seleccionarían para trabajar con quien hizo la escritura </a:t>
            </a:r>
            <a:r>
              <a:rPr lang="es-A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fin de hacerla reflexionar </a:t>
            </a:r>
            <a:r>
              <a:rPr lang="es-A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sus posibles decisiones cuando dé clase en función de lo que evidencian los supuestos que subyacen a sus expresiones.</a:t>
            </a:r>
          </a:p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Lean el caso N° 2 e indiquen sobre </a:t>
            </a:r>
            <a:r>
              <a:rPr lang="es-AR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aspectos </a:t>
            </a:r>
            <a:r>
              <a:rPr lang="es-A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sería necesario hacer FOCO para </a:t>
            </a:r>
            <a:r>
              <a:rPr lang="es-A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reflexionar</a:t>
            </a:r>
            <a:r>
              <a:rPr lang="es-A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sobre esa práctica.</a:t>
            </a:r>
          </a:p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es-A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Compartan con los colegas el trabajo realizado</a:t>
            </a:r>
            <a:r>
              <a:rPr lang="es-A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73124" y="1552873"/>
            <a:ext cx="6559808" cy="3046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MINI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R E C R E 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0925" y="1370013"/>
            <a:ext cx="8596313" cy="411638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AR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OBSERVACIÓN DE CLASES</a:t>
            </a:r>
            <a:br>
              <a:rPr lang="es-AR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4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AR" sz="4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A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 instrumentos de RECOLECCIÓN DE INFORMACIÓN</a:t>
            </a:r>
            <a:endParaRPr lang="es-A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863" y="246063"/>
            <a:ext cx="10033000" cy="1749425"/>
          </a:xfrm>
          <a:solidFill>
            <a:schemeClr val="accent1">
              <a:lumMod val="20000"/>
              <a:lumOff val="80000"/>
            </a:schemeClr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s-AR" sz="2400" smtClean="0">
                <a:solidFill>
                  <a:schemeClr val="bg1"/>
                </a:solidFill>
                <a:latin typeface="Arial Black" pitchFamily="34" charset="0"/>
              </a:rPr>
              <a:t>VARIABLE:</a:t>
            </a:r>
            <a:br>
              <a:rPr lang="es-AR" sz="240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s-AR" sz="2400" smtClean="0">
                <a:solidFill>
                  <a:schemeClr val="bg1"/>
                </a:solidFill>
                <a:latin typeface="Arial Black" pitchFamily="34" charset="0"/>
              </a:rPr>
              <a:t>EL DOCENTE INDAGA LAS IDEAS PREVIAS DE LOS ESTUDIANTES </a:t>
            </a:r>
            <a:br>
              <a:rPr lang="es-AR" sz="240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s-AR" sz="2400" smtClean="0">
                <a:solidFill>
                  <a:schemeClr val="bg1"/>
                </a:solidFill>
                <a:latin typeface="Arial Black" pitchFamily="34" charset="0"/>
              </a:rPr>
              <a:t>DE QUE MODO SE INDAGAN LAS IDEAS PREVIAS</a:t>
            </a:r>
            <a:endParaRPr lang="es-AR" sz="2400" smtClean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863" y="2203450"/>
            <a:ext cx="10036175" cy="3968750"/>
          </a:xfrm>
          <a:solidFill>
            <a:schemeClr val="accent6">
              <a:lumMod val="20000"/>
              <a:lumOff val="80000"/>
            </a:schemeClr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indent="0" algn="ctr">
              <a:spcAft>
                <a:spcPct val="0"/>
              </a:spcAft>
              <a:buClr>
                <a:srgbClr val="00958C"/>
              </a:buClr>
              <a:buFont typeface="Wingdings 3" pitchFamily="18" charset="2"/>
              <a:buNone/>
            </a:pPr>
            <a:r>
              <a:rPr lang="es-AR" sz="3200" b="1" smtClean="0">
                <a:solidFill>
                  <a:srgbClr val="15984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INDICADORES: (QUÉ HACE EL DOCENTE)</a:t>
            </a:r>
          </a:p>
          <a:p>
            <a:pPr marL="0" indent="0">
              <a:spcAft>
                <a:spcPct val="0"/>
              </a:spcAft>
              <a:buClr>
                <a:srgbClr val="00958C"/>
              </a:buClr>
              <a:buFont typeface="Wingdings 3" pitchFamily="18" charset="2"/>
              <a:buNone/>
            </a:pPr>
            <a:endParaRPr lang="es-AR" sz="3200" b="1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spcAft>
                <a:spcPct val="0"/>
              </a:spcAft>
              <a:buClrTx/>
              <a:buFont typeface="Wingdings 3" pitchFamily="18" charset="2"/>
              <a:buChar char=""/>
            </a:pPr>
            <a:r>
              <a:rPr lang="es-AR" sz="2400" b="1" smtClean="0">
                <a:solidFill>
                  <a:schemeClr val="bg1"/>
                </a:solidFill>
              </a:rPr>
              <a:t>Interroga.</a:t>
            </a:r>
          </a:p>
          <a:p>
            <a:pPr marL="0" indent="0">
              <a:spcAft>
                <a:spcPct val="0"/>
              </a:spcAft>
              <a:buClrTx/>
              <a:buFont typeface="Wingdings 3" pitchFamily="18" charset="2"/>
              <a:buChar char=""/>
            </a:pPr>
            <a:r>
              <a:rPr lang="es-AR" sz="2400" b="1" smtClean="0">
                <a:solidFill>
                  <a:schemeClr val="bg1"/>
                </a:solidFill>
              </a:rPr>
              <a:t>Emplea algún tipo de representación gráfica.</a:t>
            </a:r>
          </a:p>
          <a:p>
            <a:pPr marL="0" indent="0">
              <a:spcAft>
                <a:spcPct val="0"/>
              </a:spcAft>
              <a:buClrTx/>
              <a:buFont typeface="Wingdings 3" pitchFamily="18" charset="2"/>
              <a:buChar char=""/>
            </a:pPr>
            <a:r>
              <a:rPr lang="es-AR" sz="2400" b="1" smtClean="0">
                <a:solidFill>
                  <a:schemeClr val="bg1"/>
                </a:solidFill>
              </a:rPr>
              <a:t>Pregunta al inicio de la actividad.</a:t>
            </a:r>
          </a:p>
          <a:p>
            <a:pPr marL="0" indent="0">
              <a:spcAft>
                <a:spcPct val="0"/>
              </a:spcAft>
              <a:buClrTx/>
              <a:buFont typeface="Wingdings 3" pitchFamily="18" charset="2"/>
              <a:buChar char=""/>
            </a:pPr>
            <a:r>
              <a:rPr lang="es-AR" sz="2400" b="1" smtClean="0">
                <a:solidFill>
                  <a:schemeClr val="bg1"/>
                </a:solidFill>
              </a:rPr>
              <a:t>Pregunta durante el desarrollo de la actividad.</a:t>
            </a:r>
          </a:p>
          <a:p>
            <a:pPr marL="0" indent="0">
              <a:spcAft>
                <a:spcPct val="0"/>
              </a:spcAft>
              <a:buClrTx/>
              <a:buFont typeface="Wingdings 3" pitchFamily="18" charset="2"/>
              <a:buChar char=""/>
            </a:pPr>
            <a:r>
              <a:rPr lang="es-AR" sz="2400" b="1" smtClean="0">
                <a:solidFill>
                  <a:schemeClr val="bg1"/>
                </a:solidFill>
              </a:rPr>
              <a:t>Sintetiza las I.P. De sus alumnos.</a:t>
            </a:r>
          </a:p>
          <a:p>
            <a:pPr marL="0" indent="0">
              <a:spcAft>
                <a:spcPct val="0"/>
              </a:spcAft>
              <a:buClrTx/>
              <a:buFont typeface="Wingdings 3" pitchFamily="18" charset="2"/>
              <a:buChar char=""/>
            </a:pPr>
            <a:r>
              <a:rPr lang="es-AR" sz="2400" b="1" smtClean="0">
                <a:solidFill>
                  <a:schemeClr val="bg1"/>
                </a:solidFill>
              </a:rPr>
              <a:t>Expone o señala las diferentes posturas.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1790</TotalTime>
  <Words>492</Words>
  <Application>Microsoft Office PowerPoint</Application>
  <PresentationFormat>Personalizado</PresentationFormat>
  <Paragraphs>71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Plantilla de diseño</vt:lpstr>
      </vt:variant>
      <vt:variant>
        <vt:i4>13</vt:i4>
      </vt:variant>
      <vt:variant>
        <vt:lpstr>Títulos de diapositiva</vt:lpstr>
      </vt:variant>
      <vt:variant>
        <vt:i4>12</vt:i4>
      </vt:variant>
    </vt:vector>
  </HeadingPairs>
  <TitlesOfParts>
    <vt:vector size="31" baseType="lpstr">
      <vt:lpstr>Century Gothic</vt:lpstr>
      <vt:lpstr>Arial</vt:lpstr>
      <vt:lpstr>Wingdings 2</vt:lpstr>
      <vt:lpstr>Calibri</vt:lpstr>
      <vt:lpstr>Arial Black</vt:lpstr>
      <vt:lpstr>Wingdings 3</vt:lpstr>
      <vt:lpstr>Citable</vt:lpstr>
      <vt:lpstr>Citable</vt:lpstr>
      <vt:lpstr>Citable</vt:lpstr>
      <vt:lpstr>Citable</vt:lpstr>
      <vt:lpstr>Citable</vt:lpstr>
      <vt:lpstr>Citable</vt:lpstr>
      <vt:lpstr>Citable</vt:lpstr>
      <vt:lpstr>Citable</vt:lpstr>
      <vt:lpstr>Citable</vt:lpstr>
      <vt:lpstr>Citable</vt:lpstr>
      <vt:lpstr>Citable</vt:lpstr>
      <vt:lpstr>Citable</vt:lpstr>
      <vt:lpstr>Citable</vt:lpstr>
      <vt:lpstr>Diapositiva 1</vt:lpstr>
      <vt:lpstr>MÓDULO III:  Desarrollo profesional para el liderazgo pedagógico.   </vt:lpstr>
      <vt:lpstr>Diapositiva 3</vt:lpstr>
      <vt:lpstr>EL ASESORAMIENTO COMO UNA SECUENCIA DE ACCIONES:</vt:lpstr>
      <vt:lpstr>Diapositiva 5</vt:lpstr>
      <vt:lpstr>¡A TRABAJAR!</vt:lpstr>
      <vt:lpstr>Diapositiva 7</vt:lpstr>
      <vt:lpstr> OBSERVACIÓN DE CLASES  Construir instrumentos de RECOLECCIÓN DE INFORMACIÓN</vt:lpstr>
      <vt:lpstr>VARIABLE: EL DOCENTE INDAGA LAS IDEAS PREVIAS DE LOS ESTUDIANTES  DE QUE MODO SE INDAGAN LAS IDEAS PREVIAS</vt:lpstr>
      <vt:lpstr>VARIABLE: EL DOCENTE POSEE CONOCIMIENTO VALIDO, PROFUNDO Y ACTUALIZADO DEL CONOCIMIENTO A ENSEÑAR.</vt:lpstr>
      <vt:lpstr>Seguimos Trabajando!!</vt:lpstr>
      <vt:lpstr>Diapositiva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Instituto</cp:lastModifiedBy>
  <cp:revision>162</cp:revision>
  <dcterms:created xsi:type="dcterms:W3CDTF">2019-09-08T10:47:32Z</dcterms:created>
  <dcterms:modified xsi:type="dcterms:W3CDTF">2019-10-11T15:58:45Z</dcterms:modified>
</cp:coreProperties>
</file>