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7" r:id="rId3"/>
    <p:sldId id="272" r:id="rId4"/>
    <p:sldId id="275" r:id="rId5"/>
    <p:sldId id="273" r:id="rId6"/>
    <p:sldId id="269" r:id="rId7"/>
    <p:sldId id="270" r:id="rId8"/>
    <p:sldId id="274" r:id="rId9"/>
    <p:sldId id="268" r:id="rId10"/>
    <p:sldId id="276" r:id="rId11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-72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viewProps" Target="viewProp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presProps" Target="pres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tableStyles" Target="tableStyles.xml" /><Relationship Id="rId10" Type="http://schemas.openxmlformats.org/officeDocument/2006/relationships/slide" Target="slides/slide9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549B-D42D-4902-9383-72D656D76954}" type="datetimeFigureOut">
              <a:rPr lang="es-ES_tradnl" smtClean="0"/>
              <a:t>21/07/2019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549B-D42D-4902-9383-72D656D76954}" type="datetimeFigureOut">
              <a:rPr lang="es-ES_tradnl" smtClean="0"/>
              <a:t>21/07/2019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549B-D42D-4902-9383-72D656D76954}" type="datetimeFigureOut">
              <a:rPr lang="es-ES_tradnl" smtClean="0"/>
              <a:t>21/07/2019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549B-D42D-4902-9383-72D656D76954}" type="datetimeFigureOut">
              <a:rPr lang="es-ES_tradnl" smtClean="0"/>
              <a:t>21/07/2019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549B-D42D-4902-9383-72D656D76954}" type="datetimeFigureOut">
              <a:rPr lang="es-ES_tradnl" smtClean="0"/>
              <a:t>21/07/2019</a:t>
            </a:fld>
            <a:endParaRPr lang="es-ES_tradnl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549B-D42D-4902-9383-72D656D76954}" type="datetimeFigureOut">
              <a:rPr lang="es-ES_tradnl" smtClean="0"/>
              <a:t>21/07/2019</a:t>
            </a:fld>
            <a:endParaRPr lang="es-ES_trad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549B-D42D-4902-9383-72D656D76954}" type="datetimeFigureOut">
              <a:rPr lang="es-ES_tradnl" smtClean="0"/>
              <a:t>21/07/2019</a:t>
            </a:fld>
            <a:endParaRPr lang="es-ES_tradn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549B-D42D-4902-9383-72D656D76954}" type="datetimeFigureOut">
              <a:rPr lang="es-ES_tradnl" smtClean="0"/>
              <a:t>21/07/2019</a:t>
            </a:fld>
            <a:endParaRPr lang="es-ES_trad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549B-D42D-4902-9383-72D656D76954}" type="datetimeFigureOut">
              <a:rPr lang="es-ES_tradnl" smtClean="0"/>
              <a:t>21/07/2019</a:t>
            </a:fld>
            <a:endParaRPr lang="es-ES_tradn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549B-D42D-4902-9383-72D656D76954}" type="datetimeFigureOut">
              <a:rPr lang="es-ES_tradnl" smtClean="0"/>
              <a:t>21/07/2019</a:t>
            </a:fld>
            <a:endParaRPr lang="es-ES_tradn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9549B-D42D-4902-9383-72D656D76954}" type="datetimeFigureOut">
              <a:rPr lang="es-ES_tradnl" smtClean="0"/>
              <a:t>21/07/2019</a:t>
            </a:fld>
            <a:endParaRPr lang="es-ES_trad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E89549B-D42D-4902-9383-72D656D76954}" type="datetimeFigureOut">
              <a:rPr lang="es-ES_tradnl" smtClean="0"/>
              <a:t>21/07/2019</a:t>
            </a:fld>
            <a:endParaRPr lang="es-ES_tradn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_tradn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7A70373E-F0A4-423F-8AF4-90A4D2553383}" type="slidenum">
              <a:rPr lang="es-ES_tradnl" smtClean="0"/>
              <a:t>‹Nº›</a:t>
            </a:fld>
            <a:endParaRPr lang="es-ES_tradnl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4242" y="2636912"/>
            <a:ext cx="8494222" cy="936104"/>
          </a:xfrm>
          <a:solidFill>
            <a:schemeClr val="accent1">
              <a:lumMod val="40000"/>
              <a:lumOff val="6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es-ES_tradnl" sz="3600" dirty="0">
                <a:solidFill>
                  <a:schemeClr val="tx1"/>
                </a:solidFill>
              </a:rPr>
              <a:t>TRAYECTORIAS ESCOLARES</a:t>
            </a:r>
          </a:p>
        </p:txBody>
      </p:sp>
      <p:pic>
        <p:nvPicPr>
          <p:cNvPr id="4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1229"/>
          <a:stretch>
            <a:fillRect/>
          </a:stretch>
        </p:blipFill>
        <p:spPr bwMode="auto">
          <a:xfrm>
            <a:off x="251520" y="188640"/>
            <a:ext cx="8496944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1442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TRABAJO GRUPAL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Char char="v"/>
            </a:pPr>
            <a:r>
              <a:rPr lang="es-ES_tradnl" dirty="0"/>
              <a:t>¿ Cómo es el nivel de repitencia del ciclo lectivo actual comparado con los anteriores? </a:t>
            </a:r>
          </a:p>
          <a:p>
            <a:pPr>
              <a:buFont typeface="Wingdings" pitchFamily="2" charset="2"/>
              <a:buChar char="v"/>
            </a:pPr>
            <a:r>
              <a:rPr lang="es-ES_tradnl" b="1" dirty="0"/>
              <a:t> </a:t>
            </a:r>
            <a:r>
              <a:rPr lang="es-ES_tradnl" dirty="0"/>
              <a:t>¿Y comparado cada ciclo (1°-2°)? ¿Cuál es la tendencia a lo largo de los ciclos lectivos? - ¿Hay algún año con más repitencia o abandono que el resto? ¿Cuál? ¿A qué podría deberse? – </a:t>
            </a:r>
          </a:p>
          <a:p>
            <a:pPr>
              <a:buFont typeface="Wingdings" pitchFamily="2" charset="2"/>
              <a:buChar char="v"/>
            </a:pPr>
            <a:r>
              <a:rPr lang="es-ES_tradnl" dirty="0"/>
              <a:t>¿Se observa alguna relación entre el aumento de las variables y el turno escolar? - ¿Cuáles son las materias con mayor cantidad de desaprobados? ¿A qué podría deberse? – </a:t>
            </a:r>
          </a:p>
          <a:p>
            <a:pPr>
              <a:buFont typeface="Wingdings" pitchFamily="2" charset="2"/>
              <a:buChar char="v"/>
            </a:pPr>
            <a:r>
              <a:rPr lang="es-ES_tradnl" dirty="0"/>
              <a:t>¿Hay alguna época del año en la que se intensifiquen las ausencias? ¿Cuál? ¿Qué contenidos se enseñan en ese período? - ¿Cómo podría explicarse esa tendencia en las variables? - ¿Qué se podría hacer al respecto? </a:t>
            </a:r>
          </a:p>
        </p:txBody>
      </p:sp>
    </p:spTree>
    <p:extLst>
      <p:ext uri="{BB962C8B-B14F-4D97-AF65-F5344CB8AC3E}">
        <p14:creationId xmlns:p14="http://schemas.microsoft.com/office/powerpoint/2010/main" val="4068170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s-ES_tradnl" b="1" dirty="0">
                <a:solidFill>
                  <a:schemeClr val="tx1"/>
                </a:solidFill>
              </a:rPr>
              <a:t>trayectorias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ES_tradnl" b="1" dirty="0"/>
              <a:t>TRAYECTORIA  TEORICA:   </a:t>
            </a:r>
          </a:p>
          <a:p>
            <a:r>
              <a:rPr lang="es-ES_tradnl" dirty="0"/>
              <a:t>ORGANIZACIÓN  - POR NIVELES </a:t>
            </a:r>
          </a:p>
          <a:p>
            <a:r>
              <a:rPr lang="es-ES_tradnl" dirty="0"/>
              <a:t>NORMATIVA-</a:t>
            </a:r>
          </a:p>
          <a:p>
            <a:r>
              <a:rPr lang="es-ES_tradnl" dirty="0"/>
              <a:t>GRADUALIDAD DEL CURRICULUM</a:t>
            </a:r>
          </a:p>
          <a:p>
            <a:r>
              <a:rPr lang="es-ES_tradnl" dirty="0"/>
              <a:t>ANUALIZACION DE LOS GRADOS.</a:t>
            </a:r>
          </a:p>
          <a:p>
            <a:r>
              <a:rPr lang="es-ES_tradnl" b="1" dirty="0">
                <a:solidFill>
                  <a:schemeClr val="tx1"/>
                </a:solidFill>
              </a:rPr>
              <a:t>TRAYECTORIA REAL:</a:t>
            </a:r>
          </a:p>
          <a:p>
            <a:r>
              <a:rPr lang="es-ES_tradnl" dirty="0"/>
              <a:t>DISCONTINUIDAD.</a:t>
            </a:r>
          </a:p>
          <a:p>
            <a:r>
              <a:rPr lang="es-ES_tradnl" dirty="0"/>
              <a:t>INGRESO TARDIO</a:t>
            </a:r>
          </a:p>
          <a:p>
            <a:r>
              <a:rPr lang="es-ES_tradnl" dirty="0"/>
              <a:t>ABANDONO TEMPORAL</a:t>
            </a:r>
          </a:p>
          <a:p>
            <a:r>
              <a:rPr lang="es-ES_tradnl" dirty="0"/>
              <a:t>INANSISTENCIAS REITERADAS</a:t>
            </a:r>
          </a:p>
          <a:p>
            <a:r>
              <a:rPr lang="es-ES_tradnl" dirty="0"/>
              <a:t>REPITENCIA</a:t>
            </a:r>
          </a:p>
          <a:p>
            <a:r>
              <a:rPr lang="es-ES_tradnl" dirty="0"/>
              <a:t>SOBREEDAD.</a:t>
            </a:r>
          </a:p>
        </p:txBody>
      </p:sp>
    </p:spTree>
    <p:extLst>
      <p:ext uri="{BB962C8B-B14F-4D97-AF65-F5344CB8AC3E}">
        <p14:creationId xmlns:p14="http://schemas.microsoft.com/office/powerpoint/2010/main" val="1910905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128" y="1700808"/>
            <a:ext cx="8260672" cy="2880320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s-ES_tradnl" b="1" dirty="0">
                <a:solidFill>
                  <a:schemeClr val="tx1"/>
                </a:solidFill>
              </a:rPr>
              <a:t>COMO ACOMPAÑAR LAS TRAYECTORIAS ESCOLARES?</a:t>
            </a:r>
            <a:endParaRPr lang="es-ES_trad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6424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pPr fontAlgn="base"/>
            <a:r>
              <a:rPr lang="es-ES_tradnl" b="1" dirty="0">
                <a:solidFill>
                  <a:schemeClr val="tx1"/>
                </a:solidFill>
              </a:rPr>
              <a:t>Claves para acompañar las trayectorias escolares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916760"/>
          </a:xfrm>
        </p:spPr>
        <p:txBody>
          <a:bodyPr>
            <a:normAutofit fontScale="92500" lnSpcReduction="10000"/>
          </a:bodyPr>
          <a:lstStyle/>
          <a:p>
            <a:pPr fontAlgn="base"/>
            <a:r>
              <a:rPr lang="es-ES_tradnl" dirty="0"/>
              <a:t>Generar  </a:t>
            </a:r>
            <a:r>
              <a:rPr lang="es-ES_tradnl" b="1" dirty="0">
                <a:solidFill>
                  <a:schemeClr val="tx1"/>
                </a:solidFill>
              </a:rPr>
              <a:t>momentos de análisis y reflexión </a:t>
            </a:r>
            <a:r>
              <a:rPr lang="es-ES_tradnl" dirty="0"/>
              <a:t>para desnaturalizar las razones del fracaso escolar.</a:t>
            </a:r>
          </a:p>
          <a:p>
            <a:pPr fontAlgn="base"/>
            <a:r>
              <a:rPr lang="es-ES_tradnl" b="1" dirty="0">
                <a:solidFill>
                  <a:schemeClr val="tx1"/>
                </a:solidFill>
              </a:rPr>
              <a:t>Analizar indicadores </a:t>
            </a:r>
            <a:r>
              <a:rPr lang="es-ES_tradnl" dirty="0"/>
              <a:t>cuantitativos y cualitativos para actuar a tiempo.</a:t>
            </a:r>
          </a:p>
          <a:p>
            <a:pPr fontAlgn="base"/>
            <a:r>
              <a:rPr lang="es-ES_tradnl" sz="2200" b="1" dirty="0">
                <a:solidFill>
                  <a:schemeClr val="tx1"/>
                </a:solidFill>
              </a:rPr>
              <a:t>Generar condiciones pedagógicas </a:t>
            </a:r>
            <a:r>
              <a:rPr lang="es-ES_tradnl" dirty="0"/>
              <a:t>para que todos los docentes enseñen centrándose en la trayectoria real de los alumnos.</a:t>
            </a:r>
          </a:p>
          <a:p>
            <a:pPr fontAlgn="base"/>
            <a:r>
              <a:rPr lang="es-ES_tradnl" b="1" dirty="0">
                <a:solidFill>
                  <a:schemeClr val="tx1"/>
                </a:solidFill>
              </a:rPr>
              <a:t>Identificar y acompañar a los alumnos </a:t>
            </a:r>
            <a:r>
              <a:rPr lang="es-ES_tradnl" dirty="0"/>
              <a:t>que necesitan más apoyo.</a:t>
            </a:r>
          </a:p>
          <a:p>
            <a:pPr fontAlgn="base"/>
            <a:r>
              <a:rPr lang="es-ES_tradnl" dirty="0"/>
              <a:t>Pensar y generar </a:t>
            </a:r>
            <a:r>
              <a:rPr lang="es-ES_tradnl" b="1" dirty="0">
                <a:solidFill>
                  <a:schemeClr val="tx1"/>
                </a:solidFill>
              </a:rPr>
              <a:t>acciones de enseñanza específicas </a:t>
            </a:r>
            <a:r>
              <a:rPr lang="es-ES_tradnl" dirty="0"/>
              <a:t>para fortalecer la trayectoria de los alumnos en situaciones complejas.</a:t>
            </a:r>
          </a:p>
          <a:p>
            <a:pPr fontAlgn="base"/>
            <a:r>
              <a:rPr lang="es-ES_tradnl" b="1" dirty="0">
                <a:solidFill>
                  <a:schemeClr val="tx1"/>
                </a:solidFill>
              </a:rPr>
              <a:t>Elaborar un plan de acompañamiento </a:t>
            </a:r>
            <a:r>
              <a:rPr lang="es-ES_tradnl" dirty="0"/>
              <a:t>para dar seguimiento a las trayectorias.</a:t>
            </a:r>
          </a:p>
        </p:txBody>
      </p:sp>
    </p:spTree>
    <p:extLst>
      <p:ext uri="{BB962C8B-B14F-4D97-AF65-F5344CB8AC3E}">
        <p14:creationId xmlns:p14="http://schemas.microsoft.com/office/powerpoint/2010/main" val="32745282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67544" y="20198"/>
            <a:ext cx="8229600" cy="1143000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pPr marL="114300" indent="0"/>
            <a:r>
              <a:rPr lang="es-ES_tradnl" b="1" dirty="0">
                <a:solidFill>
                  <a:schemeClr val="tx1"/>
                </a:solidFill>
              </a:rPr>
              <a:t>Fortalecer las condiciones pedagógicas institucionales.</a:t>
            </a:r>
          </a:p>
        </p:txBody>
      </p:sp>
      <p:sp>
        <p:nvSpPr>
          <p:cNvPr id="2" name="1 Marcador de contenido"/>
          <p:cNvSpPr>
            <a:spLocks noGrp="1"/>
          </p:cNvSpPr>
          <p:nvPr>
            <p:ph idx="1"/>
          </p:nvPr>
        </p:nvSpPr>
        <p:spPr>
          <a:xfrm>
            <a:off x="395536" y="1340768"/>
            <a:ext cx="8424936" cy="551723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es-ES_tradnl" b="1" dirty="0"/>
              <a:t>a) Promover  espacios de análisis y reflexión </a:t>
            </a:r>
            <a:r>
              <a:rPr lang="es-ES_tradnl" dirty="0"/>
              <a:t>para desnaturalizar las razones del fracaso escolar  y hacer foco en lo que la escuela y los docentes  si pueden hacer.</a:t>
            </a:r>
          </a:p>
          <a:p>
            <a:pPr marL="114300" indent="0">
              <a:buNone/>
            </a:pPr>
            <a:r>
              <a:rPr lang="es-ES_tradnl" b="1" dirty="0"/>
              <a:t>b) Analizar los indicadores  </a:t>
            </a:r>
            <a:r>
              <a:rPr lang="es-ES_tradnl" dirty="0"/>
              <a:t>para  decidir con base de datos de la escuela.</a:t>
            </a:r>
          </a:p>
          <a:p>
            <a:pPr marL="114300" indent="0">
              <a:buNone/>
            </a:pPr>
            <a:r>
              <a:rPr lang="es-ES_tradnl" dirty="0"/>
              <a:t>Pasaje de un ciclo al otro.</a:t>
            </a:r>
          </a:p>
          <a:p>
            <a:pPr marL="114300" indent="0">
              <a:buNone/>
            </a:pPr>
            <a:r>
              <a:rPr lang="es-ES_tradnl" dirty="0"/>
              <a:t>Cantidad de inasistencias </a:t>
            </a:r>
          </a:p>
          <a:p>
            <a:pPr marL="114300" indent="0">
              <a:buNone/>
            </a:pPr>
            <a:r>
              <a:rPr lang="es-ES_tradnl" dirty="0"/>
              <a:t>Cantidad de alumnos que compensan  materias.</a:t>
            </a:r>
          </a:p>
          <a:p>
            <a:pPr marL="114300" indent="0">
              <a:buNone/>
            </a:pPr>
            <a:r>
              <a:rPr lang="es-ES_tradnl" dirty="0"/>
              <a:t>Identificar focos críticos.</a:t>
            </a:r>
          </a:p>
          <a:p>
            <a:pPr marL="11430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010447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_tradnl" sz="3000" b="1" dirty="0">
                <a:solidFill>
                  <a:schemeClr val="tx1"/>
                </a:solidFill>
              </a:rPr>
              <a:t>c</a:t>
            </a:r>
            <a:r>
              <a:rPr lang="es-ES_tradnl" sz="3000" dirty="0"/>
              <a:t>) </a:t>
            </a:r>
            <a:r>
              <a:rPr lang="es-ES_tradnl" sz="2800" b="1" dirty="0">
                <a:solidFill>
                  <a:schemeClr val="tx1"/>
                </a:solidFill>
              </a:rPr>
              <a:t>Articular y coordinar los contenidos y estrategias  de los distintos docentes ,años y niveles</a:t>
            </a:r>
            <a:r>
              <a:rPr lang="es-ES_tradnl" sz="2800" u="sng" dirty="0"/>
              <a:t>.</a:t>
            </a:r>
          </a:p>
          <a:p>
            <a:pPr marL="114300" indent="0">
              <a:buNone/>
            </a:pPr>
            <a:r>
              <a:rPr lang="es-ES_tradnl" dirty="0"/>
              <a:t> </a:t>
            </a:r>
          </a:p>
          <a:p>
            <a:pPr marL="114300" indent="0">
              <a:buNone/>
            </a:pPr>
            <a:r>
              <a:rPr lang="es-ES_tradnl" dirty="0"/>
              <a:t>        </a:t>
            </a:r>
            <a:r>
              <a:rPr lang="es-ES_tradnl" u="sng" dirty="0"/>
              <a:t>ESTRATEGIAS PARA FORTALECER LA COORDINACIÓN</a:t>
            </a:r>
          </a:p>
          <a:p>
            <a:r>
              <a:rPr lang="es-ES_tradnl" dirty="0"/>
              <a:t>Reuniones por ciclo acordando criterios de secuenciación de contenidos por ciclo y por año.</a:t>
            </a:r>
          </a:p>
          <a:p>
            <a:r>
              <a:rPr lang="es-ES_tradnl" dirty="0"/>
              <a:t>Definir contenidos prioritarios en cada año.</a:t>
            </a:r>
          </a:p>
          <a:p>
            <a:r>
              <a:rPr lang="es-ES_tradnl" dirty="0"/>
              <a:t>Complejizacion  de los contenidos en los distintos años</a:t>
            </a:r>
          </a:p>
          <a:p>
            <a:r>
              <a:rPr lang="es-ES_tradnl" dirty="0"/>
              <a:t>Aunar criterios de planificación anual por áreas y secuenciación de proyectos.</a:t>
            </a:r>
          </a:p>
          <a:p>
            <a:r>
              <a:rPr lang="es-ES_tradnl" dirty="0"/>
              <a:t>Acordar  criterios para determinar índices de progreso de los alumnos.</a:t>
            </a:r>
          </a:p>
          <a:p>
            <a:r>
              <a:rPr lang="es-ES_tradnl" dirty="0"/>
              <a:t>Establecer criterios de evaluación .</a:t>
            </a:r>
          </a:p>
          <a:p>
            <a:r>
              <a:rPr lang="es-ES_tradnl" dirty="0"/>
              <a:t>Monitorear el nivel de aprendizaje de los alumnos.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13146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6128" y="408372"/>
            <a:ext cx="8466352" cy="1580468"/>
          </a:xfrm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s-ES_tradnl" sz="3600" b="1" dirty="0">
                <a:solidFill>
                  <a:schemeClr val="tx1"/>
                </a:solidFill>
              </a:rPr>
              <a:t>EL ACOMPAÑAMIENO A ALUMNOS CON BAJO RENDIMIENTO O RUPTURAS EN SU TRAYECTORIA ESCOLAR.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ES_tradnl" b="1" dirty="0">
              <a:solidFill>
                <a:schemeClr val="tx1"/>
              </a:solidFill>
            </a:endParaRPr>
          </a:p>
          <a:p>
            <a:r>
              <a:rPr lang="es-ES_tradnl" dirty="0">
                <a:solidFill>
                  <a:schemeClr val="tx1"/>
                </a:solidFill>
              </a:rPr>
              <a:t>Generar estrategias para reducir el ausentismo</a:t>
            </a:r>
          </a:p>
          <a:p>
            <a:r>
              <a:rPr lang="es-ES_tradnl" dirty="0">
                <a:solidFill>
                  <a:schemeClr val="tx1"/>
                </a:solidFill>
              </a:rPr>
              <a:t>Relevamiento de causas de inasistencias reiteradas o prolongadas.</a:t>
            </a:r>
          </a:p>
          <a:p>
            <a:r>
              <a:rPr lang="es-ES_tradnl" dirty="0">
                <a:solidFill>
                  <a:schemeClr val="tx1"/>
                </a:solidFill>
              </a:rPr>
              <a:t>Entrevista a las familias establecer pautas.</a:t>
            </a:r>
          </a:p>
          <a:p>
            <a:r>
              <a:rPr lang="es-ES_tradnl" dirty="0">
                <a:solidFill>
                  <a:schemeClr val="tx1"/>
                </a:solidFill>
              </a:rPr>
              <a:t>Generar estrategias de trabajo distancia y recuperación de contenidos.</a:t>
            </a:r>
          </a:p>
          <a:p>
            <a:r>
              <a:rPr lang="es-ES_tradnl" dirty="0">
                <a:solidFill>
                  <a:schemeClr val="tx1"/>
                </a:solidFill>
              </a:rPr>
              <a:t>Articular con otras instituciones.</a:t>
            </a:r>
          </a:p>
          <a:p>
            <a:r>
              <a:rPr lang="es-ES_tradnl" dirty="0">
                <a:solidFill>
                  <a:schemeClr val="tx1"/>
                </a:solidFill>
              </a:rPr>
              <a:t>Trabajar con alumnos con </a:t>
            </a:r>
            <a:r>
              <a:rPr lang="es-ES_tradnl" dirty="0" err="1">
                <a:solidFill>
                  <a:schemeClr val="tx1"/>
                </a:solidFill>
              </a:rPr>
              <a:t>sobreedad</a:t>
            </a:r>
            <a:r>
              <a:rPr lang="es-ES_tradnl" dirty="0">
                <a:solidFill>
                  <a:schemeClr val="tx1"/>
                </a:solidFill>
              </a:rPr>
              <a:t>. Otras formas de organización.</a:t>
            </a:r>
          </a:p>
        </p:txBody>
      </p:sp>
    </p:spTree>
    <p:extLst>
      <p:ext uri="{BB962C8B-B14F-4D97-AF65-F5344CB8AC3E}">
        <p14:creationId xmlns:p14="http://schemas.microsoft.com/office/powerpoint/2010/main" val="4004174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/>
          <a:lstStyle/>
          <a:p>
            <a:r>
              <a:rPr lang="es-ES_tradnl" sz="3600" b="1" dirty="0">
                <a:solidFill>
                  <a:schemeClr val="tx1"/>
                </a:solidFill>
              </a:rPr>
              <a:t>Trabajar con los docentes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Analizar contenidos que presentan dificultades para aprender.</a:t>
            </a:r>
          </a:p>
          <a:p>
            <a:r>
              <a:rPr lang="es-ES_tradnl" dirty="0"/>
              <a:t>Fomentar la búsqueda de  estrategias de alternativas.</a:t>
            </a:r>
          </a:p>
          <a:p>
            <a:r>
              <a:rPr lang="es-ES_tradnl" dirty="0"/>
              <a:t>Estimular un seguimiento puntual de cada alumno.</a:t>
            </a:r>
          </a:p>
          <a:p>
            <a:r>
              <a:rPr lang="es-ES_tradnl" dirty="0"/>
              <a:t>Promover q los alumnos con problema de aprendizaje tengan mas tiempo de trabajo con los contenidos escolares </a:t>
            </a:r>
          </a:p>
          <a:p>
            <a:r>
              <a:rPr lang="es-ES_tradnl" dirty="0"/>
              <a:t>Elaborar planes </a:t>
            </a:r>
            <a:r>
              <a:rPr lang="es-ES_tradnl"/>
              <a:t>de acompañamiento. </a:t>
            </a:r>
            <a:r>
              <a:rPr lang="es-ES_tradnl" dirty="0"/>
              <a:t>( pag.9)directores que hacen escuela.</a:t>
            </a:r>
          </a:p>
        </p:txBody>
      </p:sp>
    </p:spTree>
    <p:extLst>
      <p:ext uri="{BB962C8B-B14F-4D97-AF65-F5344CB8AC3E}">
        <p14:creationId xmlns:p14="http://schemas.microsoft.com/office/powerpoint/2010/main" val="3449814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75000"/>
            </a:schemeClr>
          </a:solidFill>
        </p:spPr>
        <p:txBody>
          <a:bodyPr>
            <a:normAutofit fontScale="90000"/>
          </a:bodyPr>
          <a:lstStyle/>
          <a:p>
            <a:r>
              <a:rPr lang="es-ES_tradnl" dirty="0"/>
              <a:t> </a:t>
            </a:r>
            <a:r>
              <a:rPr lang="es-ES_tradnl" dirty="0">
                <a:solidFill>
                  <a:schemeClr val="tx1"/>
                </a:solidFill>
              </a:rPr>
              <a:t>Calendario de Acompañamiento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ES_tradnl" dirty="0"/>
              <a:t>.</a:t>
            </a:r>
          </a:p>
          <a:p>
            <a:pPr marL="114300" indent="0">
              <a:buNone/>
            </a:pPr>
            <a:r>
              <a:rPr lang="es-ES_tradnl" b="1" u="sng" dirty="0">
                <a:solidFill>
                  <a:schemeClr val="tx1"/>
                </a:solidFill>
              </a:rPr>
              <a:t>Febrero : </a:t>
            </a:r>
          </a:p>
          <a:p>
            <a:pPr marL="114300" indent="0">
              <a:buNone/>
            </a:pPr>
            <a:r>
              <a:rPr lang="es-ES_tradnl" dirty="0"/>
              <a:t>Organizar periodos de compensación</a:t>
            </a:r>
          </a:p>
          <a:p>
            <a:pPr marL="114300" indent="0">
              <a:buNone/>
            </a:pPr>
            <a:r>
              <a:rPr lang="es-ES_tradnl" dirty="0"/>
              <a:t>Relevar datos  de repitencia.</a:t>
            </a:r>
          </a:p>
          <a:p>
            <a:pPr marL="114300" indent="0">
              <a:buNone/>
            </a:pPr>
            <a:r>
              <a:rPr lang="es-ES_tradnl" dirty="0"/>
              <a:t>Acompañar  la planificación :coherencia y articulación.</a:t>
            </a:r>
          </a:p>
          <a:p>
            <a:pPr marL="114300" indent="0">
              <a:buNone/>
            </a:pPr>
            <a:r>
              <a:rPr lang="es-ES_tradnl" dirty="0"/>
              <a:t>Promover circulación de informaciones relevantes.</a:t>
            </a:r>
          </a:p>
          <a:p>
            <a:pPr marL="114300" indent="0">
              <a:buNone/>
            </a:pPr>
            <a:r>
              <a:rPr lang="es-ES_tradnl" b="1" dirty="0">
                <a:solidFill>
                  <a:schemeClr val="tx1"/>
                </a:solidFill>
              </a:rPr>
              <a:t> </a:t>
            </a:r>
            <a:r>
              <a:rPr lang="es-ES_tradnl" b="1" u="sng" dirty="0">
                <a:solidFill>
                  <a:schemeClr val="tx1"/>
                </a:solidFill>
              </a:rPr>
              <a:t>Marzo :</a:t>
            </a:r>
          </a:p>
          <a:p>
            <a:pPr marL="114300" indent="0">
              <a:buNone/>
            </a:pPr>
            <a:r>
              <a:rPr lang="es-ES_tradnl" dirty="0">
                <a:solidFill>
                  <a:schemeClr val="tx1"/>
                </a:solidFill>
              </a:rPr>
              <a:t>Relevar datos de matricula .</a:t>
            </a:r>
          </a:p>
          <a:p>
            <a:pPr marL="114300" indent="0">
              <a:buNone/>
            </a:pPr>
            <a:r>
              <a:rPr lang="es-ES_tradnl" dirty="0">
                <a:solidFill>
                  <a:schemeClr val="tx1"/>
                </a:solidFill>
              </a:rPr>
              <a:t>Retomar listado de alumnos que no han compensado</a:t>
            </a:r>
          </a:p>
          <a:p>
            <a:pPr marL="114300" indent="0">
              <a:buNone/>
            </a:pPr>
            <a:r>
              <a:rPr lang="es-ES_tradnl" dirty="0">
                <a:solidFill>
                  <a:schemeClr val="tx1"/>
                </a:solidFill>
              </a:rPr>
              <a:t>Realizar seguimiento de alumnos </a:t>
            </a:r>
          </a:p>
          <a:p>
            <a:pPr marL="11430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7113053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Boticario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3481</TotalTime>
  <Words>525</Words>
  <Application>Microsoft Office PowerPoint</Application>
  <PresentationFormat>Presentación en pantalla (4:3)</PresentationFormat>
  <Paragraphs>69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Boticario</vt:lpstr>
      <vt:lpstr>TRAYECTORIAS ESCOLARES</vt:lpstr>
      <vt:lpstr>trayectorias</vt:lpstr>
      <vt:lpstr>COMO ACOMPAÑAR LAS TRAYECTORIAS ESCOLARES?</vt:lpstr>
      <vt:lpstr>Claves para acompañar las trayectorias escolares</vt:lpstr>
      <vt:lpstr>Fortalecer las condiciones pedagógicas institucionales.</vt:lpstr>
      <vt:lpstr>Presentación de PowerPoint</vt:lpstr>
      <vt:lpstr>EL ACOMPAÑAMIENO A ALUMNOS CON BAJO RENDIMIENTO O RUPTURAS EN SU TRAYECTORIA ESCOLAR.</vt:lpstr>
      <vt:lpstr>Trabajar con los docentes</vt:lpstr>
      <vt:lpstr> Calendario de Acompañamiento</vt:lpstr>
      <vt:lpstr>TRABAJO GRUPAL</vt:lpstr>
    </vt:vector>
  </TitlesOfParts>
  <Company>Windows uE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ACTUALIZACION SUPERIOR  EN  GESTION EDUCATIVA</dc:title>
  <dc:creator>WinuE</dc:creator>
  <cp:lastModifiedBy>Francisco CAPDEVILA</cp:lastModifiedBy>
  <cp:revision>61</cp:revision>
  <dcterms:created xsi:type="dcterms:W3CDTF">2019-05-13T18:37:53Z</dcterms:created>
  <dcterms:modified xsi:type="dcterms:W3CDTF">2019-07-21T15:34:37Z</dcterms:modified>
</cp:coreProperties>
</file>