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61" r:id="rId3"/>
    <p:sldId id="262" r:id="rId4"/>
    <p:sldId id="263" r:id="rId5"/>
    <p:sldId id="264" r:id="rId6"/>
    <p:sldId id="315" r:id="rId7"/>
    <p:sldId id="265" r:id="rId8"/>
    <p:sldId id="266" r:id="rId9"/>
    <p:sldId id="267" r:id="rId10"/>
    <p:sldId id="328" r:id="rId11"/>
    <p:sldId id="268" r:id="rId12"/>
    <p:sldId id="329" r:id="rId13"/>
    <p:sldId id="330" r:id="rId14"/>
    <p:sldId id="327" r:id="rId15"/>
    <p:sldId id="320" r:id="rId16"/>
    <p:sldId id="269" r:id="rId17"/>
    <p:sldId id="322" r:id="rId18"/>
    <p:sldId id="272" r:id="rId19"/>
    <p:sldId id="273" r:id="rId20"/>
    <p:sldId id="274" r:id="rId21"/>
    <p:sldId id="275" r:id="rId22"/>
    <p:sldId id="294" r:id="rId23"/>
    <p:sldId id="278" r:id="rId24"/>
    <p:sldId id="280" r:id="rId25"/>
    <p:sldId id="281" r:id="rId26"/>
    <p:sldId id="282" r:id="rId27"/>
    <p:sldId id="293" r:id="rId28"/>
    <p:sldId id="288" r:id="rId29"/>
    <p:sldId id="323" r:id="rId30"/>
    <p:sldId id="324" r:id="rId31"/>
    <p:sldId id="289" r:id="rId32"/>
    <p:sldId id="297" r:id="rId33"/>
    <p:sldId id="299" r:id="rId34"/>
    <p:sldId id="300" r:id="rId35"/>
    <p:sldId id="312" r:id="rId36"/>
    <p:sldId id="313" r:id="rId37"/>
    <p:sldId id="307" r:id="rId38"/>
    <p:sldId id="308" r:id="rId39"/>
    <p:sldId id="309" r:id="rId40"/>
    <p:sldId id="301" r:id="rId41"/>
    <p:sldId id="311" r:id="rId42"/>
    <p:sldId id="306" r:id="rId43"/>
    <p:sldId id="331" r:id="rId44"/>
    <p:sldId id="332" r:id="rId45"/>
    <p:sldId id="333" r:id="rId4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DAD56-E818-4103-BC84-83A915192F36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9FB-271B-48B3-B1EC-7093FCD3E2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859FB-271B-48B3-B1EC-7093FCD3E290}" type="slidenum">
              <a:rPr lang="es-AR" smtClean="0"/>
              <a:pPr/>
              <a:t>12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C02F0-96B9-48EF-9EAD-4E5FB03718CF}" type="datetimeFigureOut">
              <a:rPr lang="es-AR" smtClean="0"/>
              <a:pPr/>
              <a:t>14/6/2019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B65F-7304-45F8-A73B-18B5C3A989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760640"/>
          </a:xfrm>
        </p:spPr>
        <p:txBody>
          <a:bodyPr>
            <a:normAutofit fontScale="47500" lnSpcReduction="20000"/>
          </a:bodyPr>
          <a:lstStyle/>
          <a:p>
            <a:endParaRPr lang="es-AR" dirty="0"/>
          </a:p>
          <a:p>
            <a:r>
              <a:rPr lang="es-AR" dirty="0"/>
              <a:t> </a:t>
            </a:r>
          </a:p>
          <a:p>
            <a:r>
              <a:rPr lang="es-AR" sz="8000" dirty="0">
                <a:solidFill>
                  <a:schemeClr val="tx1"/>
                </a:solidFill>
              </a:rPr>
              <a:t> </a:t>
            </a:r>
          </a:p>
          <a:p>
            <a:r>
              <a:rPr lang="es-AR" sz="8000" dirty="0">
                <a:solidFill>
                  <a:schemeClr val="tx1"/>
                </a:solidFill>
              </a:rPr>
              <a:t> </a:t>
            </a:r>
            <a:r>
              <a:rPr lang="es-AR" sz="8000" b="1" dirty="0" smtClean="0">
                <a:solidFill>
                  <a:schemeClr val="tx1"/>
                </a:solidFill>
              </a:rPr>
              <a:t>Planificación </a:t>
            </a:r>
            <a:r>
              <a:rPr lang="es-AR" sz="8000" b="1" dirty="0">
                <a:solidFill>
                  <a:schemeClr val="tx1"/>
                </a:solidFill>
              </a:rPr>
              <a:t>estratégica e</a:t>
            </a:r>
            <a:endParaRPr lang="es-AR" sz="8000" dirty="0">
              <a:solidFill>
                <a:schemeClr val="tx1"/>
              </a:solidFill>
            </a:endParaRPr>
          </a:p>
          <a:p>
            <a:r>
              <a:rPr lang="es-AR" sz="8000" b="1" dirty="0">
                <a:solidFill>
                  <a:schemeClr val="tx1"/>
                </a:solidFill>
              </a:rPr>
              <a:t>Indicadores de gestión</a:t>
            </a:r>
            <a:endParaRPr lang="es-AR" sz="8000" dirty="0">
              <a:solidFill>
                <a:schemeClr val="tx1"/>
              </a:solidFill>
            </a:endParaRPr>
          </a:p>
          <a:p>
            <a:r>
              <a:rPr lang="es-AR" sz="8000" dirty="0">
                <a:solidFill>
                  <a:schemeClr val="tx1"/>
                </a:solidFill>
              </a:rPr>
              <a:t> </a:t>
            </a:r>
          </a:p>
          <a:p>
            <a:r>
              <a:rPr lang="es-AR" sz="8000" dirty="0">
                <a:solidFill>
                  <a:schemeClr val="tx1"/>
                </a:solidFill>
              </a:rPr>
              <a:t> </a:t>
            </a:r>
          </a:p>
          <a:p>
            <a:r>
              <a:rPr lang="es-AR" sz="8000" dirty="0">
                <a:solidFill>
                  <a:schemeClr val="tx1"/>
                </a:solidFill>
              </a:rPr>
              <a:t> </a:t>
            </a:r>
            <a:r>
              <a:rPr lang="es-AR" sz="8000" b="1" dirty="0" smtClean="0">
                <a:solidFill>
                  <a:schemeClr val="tx1"/>
                </a:solidFill>
              </a:rPr>
              <a:t>Dra</a:t>
            </a:r>
            <a:r>
              <a:rPr lang="es-AR" sz="8000" b="1" dirty="0">
                <a:solidFill>
                  <a:schemeClr val="tx1"/>
                </a:solidFill>
              </a:rPr>
              <a:t>. Silvina </a:t>
            </a:r>
            <a:r>
              <a:rPr lang="es-AR" sz="8000" b="1" dirty="0" err="1">
                <a:solidFill>
                  <a:schemeClr val="tx1"/>
                </a:solidFill>
              </a:rPr>
              <a:t>Gvirtz</a:t>
            </a:r>
            <a:endParaRPr lang="es-AR" sz="8000" dirty="0">
              <a:solidFill>
                <a:schemeClr val="tx1"/>
              </a:solidFill>
            </a:endParaRPr>
          </a:p>
          <a:p>
            <a:r>
              <a:rPr lang="es-AR" sz="8000" dirty="0">
                <a:solidFill>
                  <a:schemeClr val="tx1"/>
                </a:solidFill>
              </a:rPr>
              <a:t> </a:t>
            </a:r>
          </a:p>
          <a:p>
            <a:r>
              <a:rPr lang="es-AR" dirty="0">
                <a:solidFill>
                  <a:schemeClr val="tx1"/>
                </a:solidFill>
              </a:rPr>
              <a:t> </a:t>
            </a:r>
          </a:p>
          <a:p>
            <a:r>
              <a:rPr lang="es-AR" dirty="0"/>
              <a:t> 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AR" sz="3200" dirty="0" smtClean="0"/>
              <a:t>Plan estratégico: características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13176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es-AR" dirty="0" smtClean="0"/>
              <a:t>Es flexible, lo cual implica que puede ser modificado en función de los resultados de los </a:t>
            </a:r>
            <a:r>
              <a:rPr lang="es-AR" dirty="0" err="1" smtClean="0"/>
              <a:t>monitoreos</a:t>
            </a:r>
            <a:r>
              <a:rPr lang="es-AR" dirty="0" smtClean="0"/>
              <a:t> y de las realidades cambiantes.</a:t>
            </a:r>
          </a:p>
          <a:p>
            <a:pPr algn="just">
              <a:spcAft>
                <a:spcPts val="600"/>
              </a:spcAft>
            </a:pPr>
            <a:r>
              <a:rPr lang="es-AR" dirty="0" smtClean="0"/>
              <a:t>Es viable, es decir, no tiene objetivos desmesurados, sino que estos son ambiciosos dentro de lo que permite el contexto.</a:t>
            </a:r>
          </a:p>
          <a:p>
            <a:pPr algn="just">
              <a:spcAft>
                <a:spcPts val="600"/>
              </a:spcAft>
            </a:pPr>
            <a:r>
              <a:rPr lang="es-AR" dirty="0" smtClean="0"/>
              <a:t>Es construido por un grupo importante de personas dentro de la institución y no solo por una persona o un grupo reducido.</a:t>
            </a:r>
          </a:p>
          <a:p>
            <a:pPr algn="just"/>
            <a:r>
              <a:rPr lang="es-AR" dirty="0" smtClean="0"/>
              <a:t>Es preciso en cuanto a los objetivos, acciones, tiempos y responsables.</a:t>
            </a:r>
          </a:p>
          <a:p>
            <a:endParaRPr lang="es-AR" dirty="0" smtClean="0"/>
          </a:p>
          <a:p>
            <a:endParaRPr lang="es-A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200" dirty="0"/>
              <a:t/>
            </a:r>
            <a:br>
              <a:rPr lang="es-AR" sz="3200" dirty="0"/>
            </a:br>
            <a:r>
              <a:rPr lang="es-AR" sz="3200" b="1" dirty="0" smtClean="0"/>
              <a:t>Elaborar </a:t>
            </a:r>
            <a:r>
              <a:rPr lang="es-AR" sz="3200" b="1" dirty="0"/>
              <a:t>un plan estratégico a mediano y largo plazo implica:</a:t>
            </a:r>
            <a:r>
              <a:rPr lang="es-AR" sz="3200" dirty="0" smtClean="0"/>
              <a:t> 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endParaRPr lang="es-AR" dirty="0" smtClean="0"/>
          </a:p>
          <a:p>
            <a:r>
              <a:rPr lang="es-AR" sz="3100" dirty="0" smtClean="0"/>
              <a:t>Definir </a:t>
            </a:r>
            <a:r>
              <a:rPr lang="es-AR" sz="3100" dirty="0"/>
              <a:t>claramente la </a:t>
            </a:r>
            <a:r>
              <a:rPr lang="es-AR" sz="3100" b="1" dirty="0"/>
              <a:t>misión </a:t>
            </a:r>
            <a:r>
              <a:rPr lang="es-AR" sz="3100" dirty="0"/>
              <a:t>y la </a:t>
            </a:r>
            <a:r>
              <a:rPr lang="es-AR" sz="3100" b="1" dirty="0"/>
              <a:t>visión </a:t>
            </a:r>
            <a:r>
              <a:rPr lang="es-AR" sz="3100" dirty="0"/>
              <a:t>de la institución</a:t>
            </a:r>
          </a:p>
          <a:p>
            <a:pPr>
              <a:buNone/>
            </a:pPr>
            <a:endParaRPr lang="es-AR" sz="3100" dirty="0"/>
          </a:p>
          <a:p>
            <a:r>
              <a:rPr lang="es-AR" sz="3100" dirty="0"/>
              <a:t> Identificar y definir el </a:t>
            </a:r>
            <a:r>
              <a:rPr lang="es-AR" sz="3100" b="1" dirty="0"/>
              <a:t>perfil de egresado </a:t>
            </a:r>
            <a:r>
              <a:rPr lang="es-AR" sz="3100" dirty="0"/>
              <a:t>a lograr: ¿qué ciudadano queremos formar?</a:t>
            </a:r>
          </a:p>
          <a:p>
            <a:pPr>
              <a:buNone/>
            </a:pPr>
            <a:endParaRPr lang="es-AR" sz="3100" dirty="0"/>
          </a:p>
          <a:p>
            <a:r>
              <a:rPr lang="es-AR" sz="3100" dirty="0"/>
              <a:t> Partir de una </a:t>
            </a:r>
            <a:r>
              <a:rPr lang="es-AR" sz="3100" b="1" dirty="0"/>
              <a:t>diagnóstico real</a:t>
            </a:r>
            <a:endParaRPr lang="es-AR" sz="3100" dirty="0"/>
          </a:p>
          <a:p>
            <a:pPr>
              <a:buNone/>
            </a:pPr>
            <a:endParaRPr lang="es-AR" sz="3100" dirty="0"/>
          </a:p>
          <a:p>
            <a:r>
              <a:rPr lang="es-AR" sz="3100" dirty="0"/>
              <a:t> Clarificar </a:t>
            </a:r>
            <a:r>
              <a:rPr lang="es-AR" sz="3100" b="1" dirty="0"/>
              <a:t>hacia dónde </a:t>
            </a:r>
            <a:r>
              <a:rPr lang="es-AR" sz="3100" dirty="0"/>
              <a:t>queremos ir en un </a:t>
            </a:r>
            <a:r>
              <a:rPr lang="es-AR" sz="3100" b="1" dirty="0"/>
              <a:t>Plan de acción</a:t>
            </a:r>
            <a:endParaRPr lang="es-AR" sz="3100" dirty="0"/>
          </a:p>
          <a:p>
            <a:pPr>
              <a:buNone/>
            </a:pPr>
            <a:endParaRPr lang="es-AR" sz="3100" dirty="0"/>
          </a:p>
          <a:p>
            <a:r>
              <a:rPr lang="es-AR" sz="3100" dirty="0"/>
              <a:t> Establecer </a:t>
            </a:r>
            <a:r>
              <a:rPr lang="es-AR" sz="3100" b="1" dirty="0"/>
              <a:t>metas </a:t>
            </a:r>
            <a:r>
              <a:rPr lang="es-AR" sz="3100" dirty="0"/>
              <a:t>en el </a:t>
            </a:r>
            <a:r>
              <a:rPr lang="es-AR" sz="3100" i="1" dirty="0"/>
              <a:t>mediano y largo plazo</a:t>
            </a:r>
            <a:endParaRPr lang="es-AR" sz="3100" dirty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sz="2800" dirty="0"/>
              <a:t/>
            </a:r>
            <a:br>
              <a:rPr lang="es-AR" sz="2800" dirty="0"/>
            </a:br>
            <a:r>
              <a:rPr lang="es-AR" sz="3100" b="1" dirty="0"/>
              <a:t>Un proceso de planeamiento institucional implica</a:t>
            </a:r>
            <a:r>
              <a:rPr lang="es-AR" sz="3100" b="1" dirty="0" smtClean="0"/>
              <a:t>:</a:t>
            </a:r>
            <a:r>
              <a:rPr lang="es-AR" sz="3100" dirty="0"/>
              <a:t> </a:t>
            </a:r>
            <a:br>
              <a:rPr lang="es-AR" sz="3100" dirty="0"/>
            </a:br>
            <a:endParaRPr lang="es-AR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760640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                                                     </a:t>
            </a:r>
            <a:endParaRPr lang="es-AR" dirty="0"/>
          </a:p>
        </p:txBody>
      </p:sp>
      <p:sp>
        <p:nvSpPr>
          <p:cNvPr id="5" name="4 Rectángulo redondeado"/>
          <p:cNvSpPr/>
          <p:nvPr/>
        </p:nvSpPr>
        <p:spPr>
          <a:xfrm>
            <a:off x="539552" y="980728"/>
            <a:ext cx="2304256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dirty="0">
                <a:solidFill>
                  <a:schemeClr val="tx1"/>
                </a:solidFill>
              </a:rPr>
              <a:t> </a:t>
            </a:r>
            <a:r>
              <a:rPr lang="es-AR" sz="2400" b="1" dirty="0">
                <a:solidFill>
                  <a:schemeClr val="tx1"/>
                </a:solidFill>
              </a:rPr>
              <a:t>Escuela Real</a:t>
            </a:r>
            <a:endParaRPr lang="es-AR" sz="2400" dirty="0">
              <a:solidFill>
                <a:schemeClr val="tx1"/>
              </a:solidFill>
            </a:endParaRPr>
          </a:p>
          <a:p>
            <a:r>
              <a:rPr lang="es-AR" sz="2400" dirty="0">
                <a:solidFill>
                  <a:schemeClr val="tx1"/>
                </a:solidFill>
              </a:rPr>
              <a:t> </a:t>
            </a:r>
            <a:r>
              <a:rPr lang="es-AR" sz="2400" i="1" dirty="0" smtClean="0">
                <a:solidFill>
                  <a:schemeClr val="tx1"/>
                </a:solidFill>
              </a:rPr>
              <a:t>¿</a:t>
            </a:r>
            <a:r>
              <a:rPr lang="es-AR" sz="2400" i="1" dirty="0">
                <a:solidFill>
                  <a:schemeClr val="tx1"/>
                </a:solidFill>
              </a:rPr>
              <a:t>Cómo estamos </a:t>
            </a:r>
            <a:r>
              <a:rPr lang="es-AR" sz="2400" i="1" dirty="0" smtClean="0">
                <a:solidFill>
                  <a:schemeClr val="tx1"/>
                </a:solidFill>
              </a:rPr>
              <a:t>hoy?</a:t>
            </a:r>
            <a:endParaRPr lang="es-AR" sz="2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067944" y="980728"/>
            <a:ext cx="468052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Escuela Ideal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A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¿Cómo queremos estar en “x” años</a:t>
            </a:r>
            <a:endParaRPr lang="es-AR" sz="2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3635896" y="3933056"/>
            <a:ext cx="5112568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 redondeado"/>
          <p:cNvSpPr/>
          <p:nvPr/>
        </p:nvSpPr>
        <p:spPr>
          <a:xfrm>
            <a:off x="3635896" y="249289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707904" y="2492896"/>
            <a:ext cx="5040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Planeamiento estratégico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0" i="1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¿Qué necesitamos hacer para lograrlo?</a:t>
            </a: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635896" y="3933056"/>
            <a:ext cx="5112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Implementación del Plan de acción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0" i="1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Cumplimos los pasos que planeamos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3707904" y="5229200"/>
            <a:ext cx="5040560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779912" y="5247192"/>
            <a:ext cx="49685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Monitoreo y Evaluación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0" i="1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¿Qué hicimos bien?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400" b="0" i="1" u="none" strike="noStrike" cap="none" normalizeH="0" baseline="0" dirty="0" smtClean="0">
                <a:ln>
                  <a:noFill/>
                </a:ln>
                <a:solidFill>
                  <a:srgbClr val="0A1F64"/>
                </a:solidFill>
                <a:effectLst/>
                <a:latin typeface="Calibri" pitchFamily="34" charset="0"/>
                <a:ea typeface="Times New Roman" pitchFamily="18" charset="0"/>
                <a:cs typeface="Century Gothic" pitchFamily="34" charset="0"/>
              </a:rPr>
              <a:t>¿Qué debemos mejorar? ¿Qué mejoramos?</a:t>
            </a: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2915816" y="1556792"/>
            <a:ext cx="108012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372200" y="2132856"/>
            <a:ext cx="0" cy="36004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12" idx="2"/>
            <a:endCxn id="11" idx="0"/>
          </p:cNvCxnSpPr>
          <p:nvPr/>
        </p:nvCxnSpPr>
        <p:spPr>
          <a:xfrm>
            <a:off x="6192180" y="3429000"/>
            <a:ext cx="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6228184" y="4797152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2267744" y="2924944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2267744" y="4365104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2339752" y="5877272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AR" sz="3200" dirty="0"/>
              <a:t/>
            </a:r>
            <a:br>
              <a:rPr lang="es-AR" sz="3200" dirty="0"/>
            </a:br>
            <a:r>
              <a:rPr lang="es-AR" sz="3200" dirty="0"/>
              <a:t> </a:t>
            </a:r>
            <a:br>
              <a:rPr lang="es-AR" sz="3200" dirty="0"/>
            </a:br>
            <a:r>
              <a:rPr lang="es-AR" sz="3200" b="1" dirty="0"/>
              <a:t>EL PLAN DE ACCIÓN</a:t>
            </a:r>
            <a:r>
              <a:rPr lang="es-AR" sz="3200" dirty="0" smtClean="0"/>
              <a:t> </a:t>
            </a:r>
            <a:r>
              <a:rPr lang="es-AR" sz="3200" dirty="0"/>
              <a:t> </a:t>
            </a:r>
            <a:br>
              <a:rPr lang="es-AR" sz="3200" dirty="0"/>
            </a:br>
            <a:r>
              <a:rPr lang="es-AR" sz="3200" dirty="0"/>
              <a:t> </a:t>
            </a:r>
            <a:br>
              <a:rPr lang="es-AR" sz="3200" dirty="0"/>
            </a:b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es-AR" sz="2600" dirty="0"/>
              <a:t>El plan de acción es el conjunto de objetivos, acciones, cronograma y responsables, que la </a:t>
            </a:r>
            <a:r>
              <a:rPr lang="es-AR" sz="2600" dirty="0" smtClean="0"/>
              <a:t>organización diseña </a:t>
            </a:r>
            <a:r>
              <a:rPr lang="es-AR" sz="2600" dirty="0"/>
              <a:t>para transitar desde </a:t>
            </a:r>
            <a:r>
              <a:rPr lang="es-AR" sz="2600" b="1" dirty="0"/>
              <a:t>donde está </a:t>
            </a:r>
            <a:r>
              <a:rPr lang="es-AR" sz="2600" dirty="0"/>
              <a:t>actualmente hasta </a:t>
            </a:r>
            <a:r>
              <a:rPr lang="es-AR" sz="2600" b="1" dirty="0"/>
              <a:t>donde quisiera estar </a:t>
            </a:r>
            <a:r>
              <a:rPr lang="es-AR" sz="2600" dirty="0"/>
              <a:t>en un </a:t>
            </a:r>
            <a:r>
              <a:rPr lang="es-AR" sz="2600" b="1" dirty="0" smtClean="0"/>
              <a:t>plazo</a:t>
            </a:r>
            <a:r>
              <a:rPr lang="es-AR" sz="2600" dirty="0"/>
              <a:t> </a:t>
            </a:r>
            <a:r>
              <a:rPr lang="es-AR" sz="2600" b="1" dirty="0" smtClean="0"/>
              <a:t>determinado</a:t>
            </a:r>
            <a:r>
              <a:rPr lang="es-AR" sz="2600" dirty="0" smtClean="0"/>
              <a:t>.</a:t>
            </a:r>
          </a:p>
          <a:p>
            <a:pPr>
              <a:buNone/>
            </a:pPr>
            <a:r>
              <a:rPr lang="es-AR" sz="2600" b="1" u="sng" dirty="0" smtClean="0"/>
              <a:t>Los pasos de un plan de acción</a:t>
            </a:r>
            <a:endParaRPr lang="es-AR" sz="2600" u="sng" dirty="0" smtClean="0"/>
          </a:p>
          <a:p>
            <a:r>
              <a:rPr lang="es-AR" sz="2600" dirty="0" smtClean="0"/>
              <a:t>  Partir de un problema – Estado de situación</a:t>
            </a:r>
          </a:p>
          <a:p>
            <a:r>
              <a:rPr lang="es-AR" sz="2600" dirty="0" smtClean="0"/>
              <a:t>  Definir un objetivo para superar el problema</a:t>
            </a:r>
          </a:p>
          <a:p>
            <a:r>
              <a:rPr lang="es-AR" sz="2600" dirty="0" smtClean="0"/>
              <a:t>  Elaborar estrategias de intervención</a:t>
            </a:r>
          </a:p>
          <a:p>
            <a:r>
              <a:rPr lang="es-AR" sz="2600" dirty="0" smtClean="0"/>
              <a:t>  Establecer indicadores de gestión</a:t>
            </a:r>
          </a:p>
          <a:p>
            <a:r>
              <a:rPr lang="es-AR" sz="2600" dirty="0" smtClean="0"/>
              <a:t>  Establecer responsables</a:t>
            </a:r>
          </a:p>
          <a:p>
            <a:r>
              <a:rPr lang="es-AR" sz="2600" dirty="0" smtClean="0"/>
              <a:t>  Determinar destinatarios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s-AR" sz="2600" dirty="0" smtClean="0"/>
              <a:t>  Establecer estrategias para evaluar y monitorear    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s-AR" sz="2600" dirty="0" smtClean="0"/>
              <a:t>      para realizar ajustes necesarios</a:t>
            </a:r>
            <a:endParaRPr lang="es-AR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7 CuadroTexto"/>
          <p:cNvSpPr txBox="1">
            <a:spLocks noChangeArrowheads="1"/>
          </p:cNvSpPr>
          <p:nvPr/>
        </p:nvSpPr>
        <p:spPr bwMode="auto">
          <a:xfrm>
            <a:off x="571500" y="2000250"/>
            <a:ext cx="4286250" cy="317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Caracterización de la situación problema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Objetivos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Destinatarios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Actividades/estrategias con sus recursos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Cronograma de actividades planificadas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Responsables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s-ES" altLang="en-US" sz="2000">
                <a:latin typeface="Eras Demi ITC" pitchFamily="34" charset="0"/>
              </a:rPr>
              <a:t>Evaluación</a:t>
            </a:r>
            <a:endParaRPr lang="es-AR" altLang="en-US" sz="2000">
              <a:latin typeface="Eras Demi ITC" pitchFamily="34" charset="0"/>
            </a:endParaRPr>
          </a:p>
        </p:txBody>
      </p:sp>
      <p:sp>
        <p:nvSpPr>
          <p:cNvPr id="15363" name="3 CuadroTexto"/>
          <p:cNvSpPr txBox="1">
            <a:spLocks noChangeArrowheads="1"/>
          </p:cNvSpPr>
          <p:nvPr/>
        </p:nvSpPr>
        <p:spPr bwMode="auto">
          <a:xfrm>
            <a:off x="5643563" y="2071688"/>
            <a:ext cx="3000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altLang="en-US" b="1">
                <a:solidFill>
                  <a:srgbClr val="FF0000"/>
                </a:solidFill>
                <a:latin typeface="Eras Demi ITC" pitchFamily="34" charset="0"/>
              </a:rPr>
              <a:t>MOMENTO EXPLICATIVO</a:t>
            </a:r>
            <a:endParaRPr lang="es-AR" altLang="en-US" b="1">
              <a:solidFill>
                <a:srgbClr val="FF0000"/>
              </a:solidFill>
              <a:latin typeface="Eras Medium ITC" pitchFamily="34" charset="0"/>
            </a:endParaRPr>
          </a:p>
        </p:txBody>
      </p:sp>
      <p:sp>
        <p:nvSpPr>
          <p:cNvPr id="15364" name="5 CuadroTexto"/>
          <p:cNvSpPr txBox="1">
            <a:spLocks noChangeArrowheads="1"/>
          </p:cNvSpPr>
          <p:nvPr/>
        </p:nvSpPr>
        <p:spPr bwMode="auto">
          <a:xfrm>
            <a:off x="5715000" y="2643188"/>
            <a:ext cx="2928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altLang="en-US" b="1">
                <a:solidFill>
                  <a:srgbClr val="FF0000"/>
                </a:solidFill>
                <a:latin typeface="Eras Demi ITC" pitchFamily="34" charset="0"/>
              </a:rPr>
              <a:t>MOMENTO NORMATIVO</a:t>
            </a:r>
            <a:endParaRPr lang="es-AR" altLang="en-US" b="1">
              <a:solidFill>
                <a:srgbClr val="FF0000"/>
              </a:solidFill>
              <a:latin typeface="Eras Demi ITC" pitchFamily="34" charset="0"/>
            </a:endParaRPr>
          </a:p>
        </p:txBody>
      </p:sp>
      <p:sp>
        <p:nvSpPr>
          <p:cNvPr id="15365" name="6 CuadroTexto"/>
          <p:cNvSpPr txBox="1">
            <a:spLocks noChangeArrowheads="1"/>
          </p:cNvSpPr>
          <p:nvPr/>
        </p:nvSpPr>
        <p:spPr bwMode="auto">
          <a:xfrm>
            <a:off x="5786438" y="3429000"/>
            <a:ext cx="1928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altLang="en-US" b="1">
                <a:solidFill>
                  <a:srgbClr val="FF0000"/>
                </a:solidFill>
                <a:latin typeface="Eras Demi ITC" pitchFamily="34" charset="0"/>
              </a:rPr>
              <a:t>MOMENTO ESTRATÉGICO</a:t>
            </a:r>
            <a:endParaRPr lang="es-AR" altLang="en-US" b="1">
              <a:solidFill>
                <a:srgbClr val="FF0000"/>
              </a:solidFill>
              <a:latin typeface="Eras Demi ITC" pitchFamily="34" charset="0"/>
            </a:endParaRPr>
          </a:p>
        </p:txBody>
      </p:sp>
      <p:sp>
        <p:nvSpPr>
          <p:cNvPr id="15366" name="7 CuadroTexto"/>
          <p:cNvSpPr txBox="1">
            <a:spLocks noChangeArrowheads="1"/>
          </p:cNvSpPr>
          <p:nvPr/>
        </p:nvSpPr>
        <p:spPr bwMode="auto">
          <a:xfrm>
            <a:off x="5786438" y="4714875"/>
            <a:ext cx="2500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altLang="en-US" b="1">
                <a:solidFill>
                  <a:srgbClr val="FF0000"/>
                </a:solidFill>
                <a:latin typeface="Eras Demi ITC" pitchFamily="34" charset="0"/>
              </a:rPr>
              <a:t>MOMENTO TÁCTICO</a:t>
            </a:r>
            <a:endParaRPr lang="es-AR" altLang="en-US" b="1">
              <a:solidFill>
                <a:srgbClr val="FF0000"/>
              </a:solidFill>
              <a:latin typeface="Eras Demi ITC" pitchFamily="34" charset="0"/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2285984" y="2786058"/>
            <a:ext cx="3071834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sp>
        <p:nvSpPr>
          <p:cNvPr id="16" name="15 Flecha derecha"/>
          <p:cNvSpPr/>
          <p:nvPr/>
        </p:nvSpPr>
        <p:spPr>
          <a:xfrm>
            <a:off x="2357422" y="4929198"/>
            <a:ext cx="2928958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sp>
        <p:nvSpPr>
          <p:cNvPr id="18" name="17 Flecha derecha"/>
          <p:cNvSpPr/>
          <p:nvPr/>
        </p:nvSpPr>
        <p:spPr>
          <a:xfrm>
            <a:off x="4572000" y="2214554"/>
            <a:ext cx="928694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sp>
        <p:nvSpPr>
          <p:cNvPr id="15376" name="6 CuadroTexto"/>
          <p:cNvSpPr txBox="1">
            <a:spLocks noChangeArrowheads="1"/>
          </p:cNvSpPr>
          <p:nvPr/>
        </p:nvSpPr>
        <p:spPr bwMode="auto">
          <a:xfrm>
            <a:off x="3000375" y="785813"/>
            <a:ext cx="2500313" cy="4619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altLang="en-US" sz="2400">
                <a:latin typeface="Eras Demi ITC" pitchFamily="34" charset="0"/>
              </a:rPr>
              <a:t>PROYECTOS</a:t>
            </a:r>
            <a:endParaRPr lang="es-AR" altLang="en-US" sz="2400">
              <a:latin typeface="Eras Demi ITC" pitchFamily="34" charset="0"/>
            </a:endParaRPr>
          </a:p>
        </p:txBody>
      </p:sp>
      <p:sp>
        <p:nvSpPr>
          <p:cNvPr id="21" name="20 Cerrar llave"/>
          <p:cNvSpPr/>
          <p:nvPr/>
        </p:nvSpPr>
        <p:spPr>
          <a:xfrm>
            <a:off x="4429124" y="3000372"/>
            <a:ext cx="428628" cy="1714512"/>
          </a:xfrm>
          <a:prstGeom prst="rightBrace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57188" y="1571625"/>
            <a:ext cx="8501062" cy="4986338"/>
          </a:xfrm>
          <a:prstGeom prst="rect">
            <a:avLst/>
          </a:prstGeom>
          <a:noFill/>
          <a:ln w="38100" cap="rnd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es-A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Momento Explicativo:</a:t>
            </a:r>
            <a:r>
              <a:rPr lang="es-A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 </a:t>
            </a:r>
            <a:r>
              <a:rPr lang="es-AR" sz="2000" dirty="0">
                <a:latin typeface="Eras Demi ITC" pitchFamily="34" charset="0"/>
              </a:rPr>
              <a:t>Este momento es el equivalente al diagnóstico en la planificación normativa o tradicional. En este momento se seleccionan problemas y se desechan otros. Se hace una mirada integral.</a:t>
            </a:r>
            <a:endParaRPr lang="es-ES" sz="2000" dirty="0">
              <a:latin typeface="Eras Demi ITC" pitchFamily="34" charset="0"/>
            </a:endParaRPr>
          </a:p>
          <a:p>
            <a:pPr algn="just" eaLnBrk="1" hangingPunct="1">
              <a:spcBef>
                <a:spcPts val="1200"/>
              </a:spcBef>
              <a:defRPr/>
            </a:pPr>
            <a:r>
              <a:rPr lang="es-A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Momento Normativo</a:t>
            </a:r>
            <a:r>
              <a:rPr lang="es-A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: </a:t>
            </a:r>
            <a:r>
              <a:rPr lang="es-AR" sz="2000" dirty="0">
                <a:latin typeface="Eras Demi ITC" pitchFamily="34" charset="0"/>
              </a:rPr>
              <a:t>Es el equivalente a la fijación de Objetivos y Metas de la Planificación Normativa. Aquí se piensa y diseña el cómo deben ser las cosas. Por lo tanto, el momento normativo es el momento de construir la imagen-objetivo, o sea, la utopía posible.</a:t>
            </a:r>
            <a:endParaRPr lang="es-ES" sz="2000" dirty="0">
              <a:latin typeface="Eras Demi ITC" pitchFamily="34" charset="0"/>
            </a:endParaRPr>
          </a:p>
          <a:p>
            <a:pPr algn="just" eaLnBrk="1" hangingPunct="1">
              <a:spcBef>
                <a:spcPts val="1200"/>
              </a:spcBef>
              <a:defRPr/>
            </a:pPr>
            <a:r>
              <a:rPr lang="es-A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Momento Estratégico:</a:t>
            </a:r>
            <a:r>
              <a:rPr lang="es-A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 </a:t>
            </a:r>
            <a:r>
              <a:rPr lang="es-AR" sz="2000" dirty="0">
                <a:latin typeface="Eras Demi ITC" pitchFamily="34" charset="0"/>
              </a:rPr>
              <a:t>En este momento, quien planifica se pregunta cómo se debe construir la viabilidad de las distintas acciones, es decir sus condiciones de posibilidad.</a:t>
            </a:r>
            <a:endParaRPr lang="es-ES" sz="2000" dirty="0">
              <a:latin typeface="Eras Demi ITC" pitchFamily="34" charset="0"/>
            </a:endParaRPr>
          </a:p>
          <a:p>
            <a:pPr algn="just" eaLnBrk="1" hangingPunct="1">
              <a:spcBef>
                <a:spcPts val="1200"/>
              </a:spcBef>
              <a:defRPr/>
            </a:pPr>
            <a:r>
              <a:rPr lang="es-A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Momento Táctico:</a:t>
            </a:r>
            <a:r>
              <a:rPr lang="es-A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 </a:t>
            </a:r>
            <a:r>
              <a:rPr lang="es-AR" sz="2000" dirty="0">
                <a:latin typeface="Eras Demi ITC" pitchFamily="34" charset="0"/>
              </a:rPr>
              <a:t>Es el último momento de la planificación situacional. Es el momento en que se orienta cada paso en función de la imagen objetivo. Se realiza </a:t>
            </a:r>
            <a:r>
              <a:rPr lang="es-AR" dirty="0">
                <a:latin typeface="Eras Demi ITC" pitchFamily="34" charset="0"/>
              </a:rPr>
              <a:t>un seguimiento de cada acción.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857375" y="285750"/>
            <a:ext cx="5072063" cy="76993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A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Momentos  de la Planificación </a:t>
            </a:r>
          </a:p>
          <a:p>
            <a:pPr algn="ctr" eaLnBrk="1" hangingPunct="1">
              <a:defRPr/>
            </a:pPr>
            <a:r>
              <a:rPr lang="es-A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Estratégica Situacional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es-AR" sz="3200" b="1" u="heavy" dirty="0" smtClean="0"/>
              <a:t>Momentos del planeamiento estratégico: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61662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s-VE" sz="4400" dirty="0" smtClean="0"/>
          </a:p>
          <a:p>
            <a:pPr>
              <a:buNone/>
            </a:pPr>
            <a:r>
              <a:rPr lang="es-VE" sz="4400" dirty="0" smtClean="0"/>
              <a:t>Carlos </a:t>
            </a:r>
            <a:r>
              <a:rPr lang="es-VE" sz="4400" dirty="0" err="1" smtClean="0"/>
              <a:t>Matus</a:t>
            </a:r>
            <a:r>
              <a:rPr lang="es-VE" sz="4400" dirty="0" smtClean="0"/>
              <a:t> describe cuatro momentos básicos que rigen la PES. </a:t>
            </a:r>
          </a:p>
          <a:p>
            <a:pPr>
              <a:buNone/>
            </a:pPr>
            <a:r>
              <a:rPr lang="es-VE" sz="4400" dirty="0" smtClean="0"/>
              <a:t>Son momentos y no etapas porque constituyen instancias entrelazadas que se repiten constantemente y en un orden alternante, operando por predominancia de aspectos.</a:t>
            </a:r>
          </a:p>
          <a:p>
            <a:pPr>
              <a:buNone/>
            </a:pPr>
            <a:endParaRPr lang="es-AR" sz="4400" dirty="0"/>
          </a:p>
          <a:p>
            <a:r>
              <a:rPr lang="es-AR" sz="4400" b="1" dirty="0"/>
              <a:t>1) Explicativo: lo que fue, lo que es, lo que se cree que </a:t>
            </a:r>
            <a:r>
              <a:rPr lang="es-AR" sz="4400" b="1" dirty="0" smtClean="0"/>
              <a:t>es. (Problema/s)</a:t>
            </a:r>
            <a:endParaRPr lang="es-AR" sz="4400" dirty="0"/>
          </a:p>
          <a:p>
            <a:pPr>
              <a:buNone/>
            </a:pPr>
            <a:endParaRPr lang="es-AR" sz="4400" dirty="0"/>
          </a:p>
          <a:p>
            <a:r>
              <a:rPr lang="es-AR" sz="4400" b="1" dirty="0"/>
              <a:t>2)Normativo</a:t>
            </a:r>
            <a:r>
              <a:rPr lang="es-AR" sz="4400" dirty="0"/>
              <a:t>: </a:t>
            </a:r>
            <a:r>
              <a:rPr lang="es-AR" sz="4400" b="1" dirty="0"/>
              <a:t>lo que debe </a:t>
            </a:r>
            <a:r>
              <a:rPr lang="es-AR" sz="4400" b="1" dirty="0" smtClean="0"/>
              <a:t>ser. </a:t>
            </a:r>
            <a:r>
              <a:rPr lang="es-VE" sz="4400" b="1" dirty="0" smtClean="0"/>
              <a:t>(Análisis situacional)</a:t>
            </a:r>
            <a:endParaRPr lang="es-AR" sz="4400" dirty="0"/>
          </a:p>
          <a:p>
            <a:pPr>
              <a:buNone/>
            </a:pPr>
            <a:endParaRPr lang="es-AR" sz="4400" dirty="0"/>
          </a:p>
          <a:p>
            <a:r>
              <a:rPr lang="es-AR" sz="4400" b="1" dirty="0"/>
              <a:t>3)Estratégico</a:t>
            </a:r>
            <a:r>
              <a:rPr lang="es-AR" sz="4400" dirty="0"/>
              <a:t>: </a:t>
            </a:r>
            <a:r>
              <a:rPr lang="es-AR" sz="4400" b="1" dirty="0"/>
              <a:t>cómo hacer que sea el deber </a:t>
            </a:r>
            <a:r>
              <a:rPr lang="es-AR" sz="4400" b="1" dirty="0" smtClean="0"/>
              <a:t>ser. </a:t>
            </a:r>
            <a:r>
              <a:rPr lang="es-VE" sz="4400" b="1" dirty="0" smtClean="0"/>
              <a:t>(Objetivos Estratégicos -  Estrategias)</a:t>
            </a:r>
            <a:endParaRPr lang="es-AR" sz="4400" dirty="0"/>
          </a:p>
          <a:p>
            <a:pPr>
              <a:buNone/>
            </a:pPr>
            <a:endParaRPr lang="es-AR" sz="4400" dirty="0"/>
          </a:p>
          <a:p>
            <a:r>
              <a:rPr lang="es-AR" sz="4400" b="1" dirty="0" smtClean="0"/>
              <a:t>4)Teórico/Operacional -Táctico</a:t>
            </a:r>
            <a:r>
              <a:rPr lang="es-AR" sz="4400" dirty="0"/>
              <a:t>: hago y me pregunto </a:t>
            </a:r>
            <a:r>
              <a:rPr lang="es-AR" sz="4400" b="1" dirty="0"/>
              <a:t>¿Lo que hago, conduce a donde quiero llegar? ¿Cómo está la situación después de mis acciones? ¿Qué ajustes tengo que hacer</a:t>
            </a:r>
            <a:r>
              <a:rPr lang="es-AR" sz="4400" b="1" dirty="0" smtClean="0"/>
              <a:t>?. </a:t>
            </a:r>
            <a:r>
              <a:rPr lang="es-VE" sz="4400" b="1" dirty="0" smtClean="0"/>
              <a:t>(elaboración y ejecución de planes- evaluación)</a:t>
            </a:r>
            <a:endParaRPr lang="es-AR" sz="4400" dirty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791441"/>
          <a:ext cx="8568952" cy="590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744416"/>
              </a:tblGrid>
              <a:tr h="646266">
                <a:tc>
                  <a:txBody>
                    <a:bodyPr/>
                    <a:lstStyle/>
                    <a:p>
                      <a:pPr marL="800100" marR="855345"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Objetivos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1975" marR="575310"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Etapas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677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COMPRENDE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PROBLEMA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2075" marR="281940">
                        <a:lnSpc>
                          <a:spcPct val="102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complejida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spc="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s-AR" sz="2400" spc="-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esonanci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par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los grande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6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objetivo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educativos.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Identifica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6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oblema.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Explica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oblema.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513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s-AR" sz="24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2075" marR="89535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CREA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5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UN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15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ESTR</a:t>
                      </a:r>
                      <a:r>
                        <a:rPr lang="es-AR" sz="2400" spc="-95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TEGI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3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 SOLUCIÓN apoyad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95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5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7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fortalezas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s-AR" sz="2400" spc="4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qu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minimic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6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lo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50">
                          <a:latin typeface="+mn-lt"/>
                          <a:ea typeface="Times New Roman"/>
                          <a:cs typeface="Times New Roman"/>
                        </a:rPr>
                        <a:t>efectos 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negativo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1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s-AR" sz="2400" spc="-8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qu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25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asegu</a:t>
                      </a:r>
                      <a:r>
                        <a:rPr lang="es-AR" sz="2400" spc="-55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 log</a:t>
                      </a:r>
                      <a:r>
                        <a:rPr lang="es-AR" sz="2400" spc="-55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0">
                          <a:latin typeface="+mn-lt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5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6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5">
                          <a:latin typeface="+mn-lt"/>
                          <a:ea typeface="Times New Roman"/>
                          <a:cs typeface="Times New Roman"/>
                        </a:rPr>
                        <a:t>eales.</a:t>
                      </a:r>
                      <a:endParaRPr lang="es-AR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9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Idea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2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estrategia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5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alte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nativas.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Decidi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estrategia.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Diseña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intervención.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112"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LOGRA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MEJORAMIENTO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2075" marR="103505">
                        <a:lnSpc>
                          <a:spcPct val="102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7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oblema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s-AR" sz="2400" spc="4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permitiend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AR" sz="2400" spc="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ademá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6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transfe</a:t>
                      </a:r>
                      <a:r>
                        <a:rPr lang="es-AR" sz="2400" spc="-6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encia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s-AR" sz="2400" spc="-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acumulació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8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lo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7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conocimiento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1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ap</a:t>
                      </a:r>
                      <a:r>
                        <a:rPr lang="es-AR" sz="2400" spc="-6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endidos.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Desar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olla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5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intervención.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Evalua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lo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log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os.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2328863" y="711200"/>
            <a:ext cx="39243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23528" y="159215"/>
            <a:ext cx="84969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Metodología de resolución de problemas: tres objetivos en siete etapas.</a:t>
            </a:r>
            <a:endParaRPr kumimoji="0" lang="es-A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b="1" dirty="0" smtClean="0"/>
              <a:t>VISIÓN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AR" dirty="0"/>
          </a:p>
          <a:p>
            <a:pPr algn="just"/>
            <a:r>
              <a:rPr lang="es-AR" sz="2800" dirty="0"/>
              <a:t>La </a:t>
            </a:r>
            <a:r>
              <a:rPr lang="es-AR" sz="2800" b="1" dirty="0"/>
              <a:t>visión </a:t>
            </a:r>
            <a:r>
              <a:rPr lang="es-AR" sz="2800" dirty="0"/>
              <a:t>determina la dirección e intención </a:t>
            </a:r>
            <a:r>
              <a:rPr lang="es-AR" sz="2800" dirty="0" smtClean="0"/>
              <a:t>estratégica </a:t>
            </a:r>
            <a:r>
              <a:rPr lang="es-AR" sz="2800" dirty="0"/>
              <a:t>de largo plazo de una organización y se relaciona con cómo se desea ser visto por todos aquellos que tienen alguna relación con la institución. Es la imagen, el escenario, el cuadro al </a:t>
            </a:r>
            <a:r>
              <a:rPr lang="es-AR" sz="2800" dirty="0" smtClean="0"/>
              <a:t>que queremos </a:t>
            </a:r>
            <a:r>
              <a:rPr lang="es-AR" sz="2800" dirty="0"/>
              <a:t>llegar.</a:t>
            </a:r>
          </a:p>
          <a:p>
            <a:pPr>
              <a:buNone/>
            </a:pPr>
            <a:endParaRPr lang="es-AR" sz="2800" dirty="0"/>
          </a:p>
          <a:p>
            <a:pPr algn="just"/>
            <a:r>
              <a:rPr lang="es-AR" sz="2800" dirty="0"/>
              <a:t>Es la formulación de un futuro deseable, a partir de los escenarios optimistas, pesimistas y probables formulados.</a:t>
            </a:r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/>
              <a:t/>
            </a:r>
            <a:br>
              <a:rPr lang="es-AR" sz="3200" b="1" dirty="0" smtClean="0"/>
            </a:br>
            <a:r>
              <a:rPr lang="es-AR" sz="3200" b="1" dirty="0" smtClean="0"/>
              <a:t>La </a:t>
            </a:r>
            <a:r>
              <a:rPr lang="es-AR" sz="3200" b="1" dirty="0"/>
              <a:t>misión de la </a:t>
            </a:r>
            <a:r>
              <a:rPr lang="es-AR" sz="3200" b="1" dirty="0" smtClean="0"/>
              <a:t>escuela</a:t>
            </a:r>
            <a:r>
              <a:rPr lang="es-AR" sz="3200" dirty="0"/>
              <a:t/>
            </a:r>
            <a:br>
              <a:rPr lang="es-AR" sz="3200" dirty="0"/>
            </a:b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es-AR" sz="2800" dirty="0"/>
              <a:t>Para lograr resultados, cada comunidad educativa particular define su propio modo de educar en una realidad determinada. Esa es su misión.</a:t>
            </a:r>
          </a:p>
          <a:p>
            <a:pPr algn="just"/>
            <a:r>
              <a:rPr lang="es-AR" sz="2800" dirty="0"/>
              <a:t> </a:t>
            </a:r>
            <a:r>
              <a:rPr lang="es-AR" sz="2800" dirty="0" smtClean="0"/>
              <a:t> </a:t>
            </a:r>
            <a:r>
              <a:rPr lang="es-AR" sz="2800" b="1" dirty="0"/>
              <a:t>Cuando una organización define su misión, se pregunta qué transformación social quiere contribuir a lograr.</a:t>
            </a:r>
            <a:endParaRPr lang="es-AR" sz="2800" dirty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800" dirty="0"/>
              <a:t/>
            </a:r>
            <a:br>
              <a:rPr lang="es-AR" sz="2800" dirty="0"/>
            </a:br>
            <a:r>
              <a:rPr lang="es-AR" sz="2800" dirty="0"/>
              <a:t> </a:t>
            </a:r>
            <a:br>
              <a:rPr lang="es-AR" sz="2800" dirty="0"/>
            </a:br>
            <a:r>
              <a:rPr lang="es-AR" sz="2800" b="1" dirty="0"/>
              <a:t>La planificación estratégica como</a:t>
            </a:r>
            <a:r>
              <a:rPr lang="es-AR" sz="2800" dirty="0" smtClean="0"/>
              <a:t> </a:t>
            </a:r>
            <a:r>
              <a:rPr lang="es-AR" sz="2800" b="1" dirty="0"/>
              <a:t>HERRAMIENTA de gestión</a:t>
            </a:r>
            <a:r>
              <a:rPr lang="es-AR" sz="2800" dirty="0"/>
              <a:t/>
            </a:r>
            <a:br>
              <a:rPr lang="es-AR" sz="2800" dirty="0"/>
            </a:b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AR" dirty="0" smtClean="0"/>
              <a:t>                       </a:t>
            </a:r>
          </a:p>
          <a:p>
            <a:pPr>
              <a:buNone/>
            </a:pPr>
            <a:r>
              <a:rPr lang="es-AR" dirty="0"/>
              <a:t> </a:t>
            </a:r>
            <a:r>
              <a:rPr lang="es-AR" dirty="0" smtClean="0"/>
              <a:t>                          </a:t>
            </a:r>
          </a:p>
          <a:p>
            <a:pPr>
              <a:buNone/>
            </a:pPr>
            <a:endParaRPr lang="es-AR" dirty="0" smtClean="0"/>
          </a:p>
          <a:p>
            <a:pPr algn="ctr">
              <a:buNone/>
            </a:pPr>
            <a:r>
              <a:rPr lang="es-AR" dirty="0" smtClean="0"/>
              <a:t>¿Qué es </a:t>
            </a:r>
            <a:r>
              <a:rPr lang="es-AR" b="1" dirty="0" smtClean="0"/>
              <a:t>planificar</a:t>
            </a:r>
            <a:r>
              <a:rPr lang="es-AR" dirty="0" smtClean="0"/>
              <a:t>?</a:t>
            </a:r>
            <a:r>
              <a:rPr lang="es-AR" dirty="0"/>
              <a:t> 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Planificar </a:t>
            </a:r>
            <a:r>
              <a:rPr lang="es-AR" dirty="0"/>
              <a:t>es elegir</a:t>
            </a:r>
          </a:p>
          <a:p>
            <a:pPr>
              <a:buNone/>
            </a:pPr>
            <a:r>
              <a:rPr lang="es-AR" dirty="0" smtClean="0"/>
              <a:t>Es </a:t>
            </a:r>
            <a:r>
              <a:rPr lang="es-AR" dirty="0"/>
              <a:t>definir opciones para el </a:t>
            </a:r>
            <a:r>
              <a:rPr lang="es-AR" dirty="0" smtClean="0"/>
              <a:t>futuro</a:t>
            </a:r>
          </a:p>
          <a:p>
            <a:pPr>
              <a:buNone/>
            </a:pPr>
            <a:r>
              <a:rPr lang="es-AR" dirty="0" smtClean="0"/>
              <a:t>Y </a:t>
            </a:r>
            <a:r>
              <a:rPr lang="es-AR" dirty="0"/>
              <a:t>es proveer los medios</a:t>
            </a:r>
          </a:p>
          <a:p>
            <a:pPr>
              <a:buNone/>
            </a:pPr>
            <a:r>
              <a:rPr lang="es-AR" dirty="0" smtClean="0"/>
              <a:t>Pero </a:t>
            </a:r>
            <a:r>
              <a:rPr lang="es-AR" dirty="0"/>
              <a:t>… el que planifica se enfrenta con </a:t>
            </a:r>
            <a:r>
              <a:rPr lang="es-AR" u="heavy" dirty="0" smtClean="0"/>
              <a:t>resistencias.</a:t>
            </a:r>
            <a:endParaRPr lang="es-AR" dirty="0" smtClean="0"/>
          </a:p>
          <a:p>
            <a:pPr>
              <a:buNone/>
            </a:pPr>
            <a:r>
              <a:rPr lang="es-AR" b="1" dirty="0" smtClean="0"/>
              <a:t>La </a:t>
            </a:r>
            <a:r>
              <a:rPr lang="es-AR" b="1" dirty="0"/>
              <a:t>planificación siempre refiere a un contexto de conflictos …</a:t>
            </a:r>
            <a:endParaRPr lang="es-AR" dirty="0"/>
          </a:p>
          <a:p>
            <a:pPr>
              <a:buNone/>
            </a:pPr>
            <a:r>
              <a:rPr lang="es-AR" dirty="0" smtClean="0"/>
              <a:t>Planificar </a:t>
            </a:r>
            <a:r>
              <a:rPr lang="es-AR" dirty="0"/>
              <a:t>no es eliminar la intuición, es eliminar la </a:t>
            </a:r>
            <a:r>
              <a:rPr lang="es-AR" dirty="0" smtClean="0"/>
              <a:t>improvisación</a:t>
            </a:r>
          </a:p>
          <a:p>
            <a:pPr>
              <a:buNone/>
            </a:pPr>
            <a:r>
              <a:rPr lang="es-AR" dirty="0" smtClean="0"/>
              <a:t>Es una proyección de deseo a partir de los resultados del diagnóstico realizado.</a:t>
            </a:r>
            <a:endParaRPr lang="es-AR" dirty="0"/>
          </a:p>
          <a:p>
            <a:pPr>
              <a:buNone/>
            </a:pPr>
            <a:endParaRPr lang="es-AR" dirty="0"/>
          </a:p>
          <a:p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4283968" y="1556792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AR" sz="2600" b="1" dirty="0" smtClean="0"/>
              <a:t>   EL DIAGNÓSTICO</a:t>
            </a:r>
            <a:r>
              <a:rPr lang="es-AR" sz="2600" dirty="0"/>
              <a:t> </a:t>
            </a:r>
            <a:endParaRPr lang="es-AR" sz="2600" dirty="0" smtClean="0"/>
          </a:p>
          <a:p>
            <a:pPr>
              <a:buNone/>
            </a:pPr>
            <a:endParaRPr lang="es-AR" sz="2600" dirty="0" smtClean="0"/>
          </a:p>
          <a:p>
            <a:pPr>
              <a:spcAft>
                <a:spcPts val="1200"/>
              </a:spcAft>
            </a:pPr>
            <a:r>
              <a:rPr lang="es-AR" sz="2600" dirty="0" smtClean="0"/>
              <a:t>Define “dónde estamos parados” Un diagnóstico debe:</a:t>
            </a:r>
          </a:p>
          <a:p>
            <a:pPr>
              <a:spcAft>
                <a:spcPts val="1200"/>
              </a:spcAft>
            </a:pPr>
            <a:r>
              <a:rPr lang="es-AR" sz="2600" dirty="0" smtClean="0"/>
              <a:t> </a:t>
            </a:r>
            <a:r>
              <a:rPr lang="es-AR" sz="2600" dirty="0"/>
              <a:t>Contar con evidencia empírica y </a:t>
            </a:r>
            <a:r>
              <a:rPr lang="es-AR" sz="2600" u="heavy" dirty="0"/>
              <a:t>no</a:t>
            </a:r>
            <a:r>
              <a:rPr lang="es-AR" sz="2600" dirty="0"/>
              <a:t> basarse en </a:t>
            </a:r>
            <a:r>
              <a:rPr lang="es-AR" sz="2600" dirty="0" smtClean="0"/>
              <a:t>intuiciones.</a:t>
            </a:r>
            <a:endParaRPr lang="es-AR" sz="2600" dirty="0"/>
          </a:p>
          <a:p>
            <a:pPr>
              <a:spcAft>
                <a:spcPts val="1200"/>
              </a:spcAft>
            </a:pPr>
            <a:r>
              <a:rPr lang="es-AR" sz="2600" dirty="0"/>
              <a:t> </a:t>
            </a:r>
            <a:r>
              <a:rPr lang="es-AR" sz="2600" dirty="0" smtClean="0"/>
              <a:t> </a:t>
            </a:r>
            <a:r>
              <a:rPr lang="es-AR" sz="2600" dirty="0"/>
              <a:t>Contar con información tanto cuantitativa como </a:t>
            </a:r>
            <a:r>
              <a:rPr lang="es-AR" sz="2600" dirty="0" smtClean="0"/>
              <a:t>cualitativa.</a:t>
            </a:r>
          </a:p>
          <a:p>
            <a:pPr>
              <a:spcAft>
                <a:spcPts val="1200"/>
              </a:spcAft>
            </a:pPr>
            <a:r>
              <a:rPr lang="es-AR" sz="2600" dirty="0" smtClean="0"/>
              <a:t>Recoge el pasado para pensar el futuro.</a:t>
            </a:r>
          </a:p>
          <a:p>
            <a:pPr>
              <a:spcAft>
                <a:spcPts val="1200"/>
              </a:spcAft>
            </a:pPr>
            <a:r>
              <a:rPr lang="es-AR" sz="2600" dirty="0" smtClean="0"/>
              <a:t>Permite identificar las fortalezas y los problemas   y sus causas de la escuela.</a:t>
            </a:r>
          </a:p>
          <a:p>
            <a:pPr>
              <a:spcAft>
                <a:spcPts val="1200"/>
              </a:spcAft>
            </a:pPr>
            <a:endParaRPr lang="es-AR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es-AR" sz="3200" b="1" dirty="0" smtClean="0"/>
              <a:t>Los </a:t>
            </a:r>
            <a:r>
              <a:rPr lang="es-AR" sz="3200" b="1" dirty="0"/>
              <a:t>indicadores de gestión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5446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AR" sz="2400" b="1" dirty="0" smtClean="0"/>
              <a:t>CONSTITUYEN </a:t>
            </a:r>
            <a:r>
              <a:rPr lang="es-AR" sz="2400" b="1" dirty="0"/>
              <a:t>LA </a:t>
            </a:r>
            <a:r>
              <a:rPr lang="es-AR" sz="2400" b="1" dirty="0" smtClean="0"/>
              <a:t>HERRAMIENTA QUE </a:t>
            </a:r>
            <a:r>
              <a:rPr lang="es-AR" sz="2400" b="1" dirty="0"/>
              <a:t>NOS PROVEE LA INFORMACIÓN CUANTITATIVA (ESTADISTICAS, RATIOS, PORCENTAJES) Y CUALITATIVA (MEDIANTE ENTREVISTAS, CUESTIONARIOS, ETC) QUE NOS PERMITE ACERCARNOS A UN COMPLETO DIAGNÓSTICO DE LA SITUACIÓN ACTUAL DE CADA </a:t>
            </a:r>
            <a:r>
              <a:rPr lang="es-AR" sz="2400" b="1" dirty="0" smtClean="0"/>
              <a:t>ORGANIZACIÓN.</a:t>
            </a:r>
          </a:p>
          <a:p>
            <a:pPr marL="0" indent="0" algn="just">
              <a:lnSpc>
                <a:spcPct val="125000"/>
              </a:lnSpc>
            </a:pPr>
            <a:r>
              <a:rPr lang="es-AR" altLang="en-US" sz="2400" dirty="0" smtClean="0">
                <a:latin typeface="Eras Demi ITC" pitchFamily="34" charset="0"/>
              </a:rPr>
              <a:t> Es el signo o señal de la presencia o grado de presencia de una variable o dimensión observable de un fenómeno hecho o proceso.</a:t>
            </a:r>
          </a:p>
          <a:p>
            <a:pPr marL="0" algn="just">
              <a:lnSpc>
                <a:spcPct val="125000"/>
              </a:lnSpc>
              <a:buFontTx/>
              <a:buChar char="•"/>
            </a:pPr>
            <a:r>
              <a:rPr lang="es-AR" altLang="en-US" sz="2400" dirty="0" smtClean="0">
                <a:latin typeface="Eras Demi ITC" pitchFamily="34" charset="0"/>
              </a:rPr>
              <a:t>Son las herramientas que nos proveen información cuantitativa (estadísticas, porcentajes, etc.) y cualitativa (entrevistas, cuestionarios, etc.) y nos permiten acercarnos a un DIAGNÓSTICO de la situación problema. </a:t>
            </a:r>
          </a:p>
          <a:p>
            <a:pPr marL="0" indent="0" algn="just">
              <a:buNone/>
            </a:pPr>
            <a:endParaRPr lang="es-AR" sz="2400" b="1" dirty="0" smtClean="0"/>
          </a:p>
          <a:p>
            <a:pPr marL="0" indent="0" algn="just">
              <a:buNone/>
            </a:pPr>
            <a:endParaRPr lang="es-AR" sz="2400" b="1" dirty="0" smtClean="0"/>
          </a:p>
          <a:p>
            <a:pPr>
              <a:spcAft>
                <a:spcPts val="1200"/>
              </a:spcAft>
              <a:buNone/>
            </a:pPr>
            <a:r>
              <a:rPr lang="es-AR" sz="2400" dirty="0"/>
              <a:t>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1200"/>
              </a:spcAft>
            </a:pPr>
            <a:r>
              <a:rPr lang="es-AR" altLang="en-US" dirty="0" smtClean="0">
                <a:latin typeface="Eras Demi ITC" pitchFamily="34" charset="0"/>
              </a:rPr>
              <a:t> Los indicadores proveen INFORMACIÓN (=DATO) que me permiten contextualizar y priorizar los problemas.</a:t>
            </a:r>
          </a:p>
          <a:p>
            <a:pPr>
              <a:lnSpc>
                <a:spcPct val="125000"/>
              </a:lnSpc>
              <a:buNone/>
            </a:pPr>
            <a:r>
              <a:rPr lang="es-AR" altLang="en-US" dirty="0" smtClean="0">
                <a:latin typeface="Eras Demi ITC" pitchFamily="34" charset="0"/>
              </a:rPr>
              <a:t>Cada problema podrá requerir diferentes fuentes de información . </a:t>
            </a:r>
            <a:r>
              <a:rPr lang="es-AR" dirty="0" smtClean="0"/>
              <a:t>Cada institución podrá requerir diferentes índices.</a:t>
            </a:r>
          </a:p>
          <a:p>
            <a:pPr>
              <a:lnSpc>
                <a:spcPct val="125000"/>
              </a:lnSpc>
              <a:buNone/>
            </a:pPr>
            <a:endParaRPr lang="es-AR" altLang="en-US" dirty="0" smtClean="0">
              <a:latin typeface="Eras Demi ITC" pitchFamily="34" charset="0"/>
            </a:endParaRPr>
          </a:p>
          <a:p>
            <a:pPr>
              <a:lnSpc>
                <a:spcPct val="125000"/>
              </a:lnSpc>
              <a:buNone/>
            </a:pPr>
            <a:r>
              <a:rPr lang="es-AR" altLang="en-US" dirty="0" smtClean="0">
                <a:latin typeface="Eras Demi ITC" pitchFamily="34" charset="0"/>
              </a:rPr>
              <a:t>Indicadores de proceso:</a:t>
            </a:r>
          </a:p>
          <a:p>
            <a:pPr>
              <a:spcAft>
                <a:spcPts val="1200"/>
              </a:spcAft>
              <a:buNone/>
            </a:pPr>
            <a:r>
              <a:rPr lang="es-AR" dirty="0" smtClean="0"/>
              <a:t>• Indicadores de Diagnóstico</a:t>
            </a:r>
          </a:p>
          <a:p>
            <a:pPr algn="just">
              <a:spcAft>
                <a:spcPts val="1200"/>
              </a:spcAft>
              <a:buNone/>
            </a:pPr>
            <a:r>
              <a:rPr lang="es-AR" dirty="0" smtClean="0"/>
              <a:t>• Indicadores de gestión o monitoreo “miden” el progreso en el acercamiento a los objetivos planteados.</a:t>
            </a:r>
          </a:p>
          <a:p>
            <a:pPr>
              <a:spcAft>
                <a:spcPts val="1200"/>
              </a:spcAft>
            </a:pPr>
            <a:r>
              <a:rPr lang="es-AR" dirty="0" smtClean="0"/>
              <a:t>Indicadores de resultados</a:t>
            </a:r>
          </a:p>
          <a:p>
            <a:pPr>
              <a:spcAft>
                <a:spcPts val="1200"/>
              </a:spcAft>
              <a:buNone/>
            </a:pPr>
            <a:endParaRPr lang="es-AR" dirty="0" smtClean="0"/>
          </a:p>
          <a:p>
            <a:pPr>
              <a:lnSpc>
                <a:spcPct val="125000"/>
              </a:lnSpc>
              <a:buNone/>
            </a:pPr>
            <a:endParaRPr lang="es-AR" altLang="en-US" dirty="0" smtClean="0">
              <a:latin typeface="Eras Demi ITC" pitchFamily="34" charset="0"/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20688"/>
          </a:xfrm>
        </p:spPr>
        <p:txBody>
          <a:bodyPr>
            <a:normAutofit/>
          </a:bodyPr>
          <a:lstStyle/>
          <a:p>
            <a:r>
              <a:rPr lang="es-AR" sz="3200" b="1" dirty="0" smtClean="0"/>
              <a:t>Algunos ejemplos de Indicadores</a:t>
            </a:r>
            <a:r>
              <a:rPr lang="es-AR" sz="3200" dirty="0" smtClean="0"/>
              <a:t> 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91264" cy="576064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buNone/>
            </a:pPr>
            <a:r>
              <a:rPr lang="es-AR" sz="2300" b="1" dirty="0" smtClean="0"/>
              <a:t>Rendimiento </a:t>
            </a:r>
            <a:r>
              <a:rPr lang="es-AR" sz="2300" b="1" dirty="0"/>
              <a:t>interno</a:t>
            </a:r>
            <a:r>
              <a:rPr lang="es-AR" sz="2300" dirty="0"/>
              <a:t>: matrícula inicial y final. Tendencia de la matrícula. Tasas graduación (por año y por ciclo</a:t>
            </a:r>
            <a:r>
              <a:rPr lang="es-AR" sz="2300" dirty="0" smtClean="0"/>
              <a:t>)</a:t>
            </a:r>
          </a:p>
          <a:p>
            <a:pPr>
              <a:spcBef>
                <a:spcPts val="400"/>
              </a:spcBef>
              <a:buNone/>
            </a:pPr>
            <a:r>
              <a:rPr lang="es-AR" sz="2300" dirty="0" smtClean="0"/>
              <a:t> </a:t>
            </a:r>
            <a:r>
              <a:rPr lang="es-AR" sz="2300" b="1" dirty="0" smtClean="0"/>
              <a:t>Rendimiento </a:t>
            </a:r>
            <a:r>
              <a:rPr lang="es-AR" sz="2300" b="1" dirty="0"/>
              <a:t>académico:</a:t>
            </a:r>
            <a:endParaRPr lang="es-AR" sz="2300" dirty="0"/>
          </a:p>
          <a:p>
            <a:pPr>
              <a:spcBef>
                <a:spcPts val="400"/>
              </a:spcBef>
            </a:pPr>
            <a:r>
              <a:rPr lang="es-AR" sz="2300" dirty="0" smtClean="0"/>
              <a:t>Resultados </a:t>
            </a:r>
            <a:r>
              <a:rPr lang="es-AR" sz="2300" dirty="0"/>
              <a:t>en los exámenes nacionales,  internacionales e internos.</a:t>
            </a:r>
          </a:p>
          <a:p>
            <a:pPr>
              <a:spcBef>
                <a:spcPts val="400"/>
              </a:spcBef>
              <a:buNone/>
            </a:pPr>
            <a:r>
              <a:rPr lang="es-AR" sz="2300" b="1" dirty="0" smtClean="0"/>
              <a:t>Docentes</a:t>
            </a:r>
            <a:r>
              <a:rPr lang="es-AR" sz="2300" b="1" dirty="0"/>
              <a:t>:</a:t>
            </a:r>
            <a:endParaRPr lang="es-AR" sz="2300" dirty="0"/>
          </a:p>
          <a:p>
            <a:pPr>
              <a:spcBef>
                <a:spcPts val="400"/>
              </a:spcBef>
            </a:pPr>
            <a:r>
              <a:rPr lang="es-AR" sz="2300" dirty="0" smtClean="0"/>
              <a:t>Rotación </a:t>
            </a:r>
            <a:r>
              <a:rPr lang="es-AR" sz="2300" dirty="0"/>
              <a:t>del personal</a:t>
            </a:r>
          </a:p>
          <a:p>
            <a:pPr>
              <a:spcBef>
                <a:spcPts val="400"/>
              </a:spcBef>
            </a:pPr>
            <a:r>
              <a:rPr lang="es-AR" sz="2300" dirty="0" smtClean="0"/>
              <a:t>Clima </a:t>
            </a:r>
            <a:r>
              <a:rPr lang="es-AR" sz="2300" dirty="0"/>
              <a:t>institucional (encuestas)</a:t>
            </a:r>
          </a:p>
          <a:p>
            <a:pPr>
              <a:spcBef>
                <a:spcPts val="400"/>
              </a:spcBef>
            </a:pPr>
            <a:r>
              <a:rPr lang="es-AR" sz="2300" dirty="0" smtClean="0"/>
              <a:t>Relación </a:t>
            </a:r>
            <a:r>
              <a:rPr lang="es-AR" sz="2300" dirty="0"/>
              <a:t>entre nivel formación y estrategias de </a:t>
            </a:r>
            <a:r>
              <a:rPr lang="es-AR" sz="2300" dirty="0" smtClean="0"/>
              <a:t>enseñanza </a:t>
            </a:r>
            <a:r>
              <a:rPr lang="es-AR" sz="2300" dirty="0"/>
              <a:t>utilizadas Estrategias de enseñanza (observaciones de clase, evaluación de desempeño) Ausentismo</a:t>
            </a:r>
          </a:p>
          <a:p>
            <a:pPr>
              <a:spcBef>
                <a:spcPts val="400"/>
              </a:spcBef>
              <a:buNone/>
            </a:pPr>
            <a:r>
              <a:rPr lang="es-AR" sz="2300" b="1" dirty="0"/>
              <a:t>Alumnos:</a:t>
            </a:r>
            <a:endParaRPr lang="es-AR" sz="2300" dirty="0"/>
          </a:p>
          <a:p>
            <a:pPr>
              <a:spcBef>
                <a:spcPts val="400"/>
              </a:spcBef>
            </a:pPr>
            <a:r>
              <a:rPr lang="es-AR" sz="2300" dirty="0" smtClean="0"/>
              <a:t>Ausentismo- </a:t>
            </a:r>
            <a:r>
              <a:rPr lang="es-AR" sz="2300" dirty="0"/>
              <a:t>Abandono- </a:t>
            </a:r>
            <a:r>
              <a:rPr lang="es-AR" sz="2300" dirty="0" smtClean="0"/>
              <a:t>repitencia- </a:t>
            </a:r>
            <a:r>
              <a:rPr lang="es-AR" sz="2300" dirty="0"/>
              <a:t>expulsión</a:t>
            </a:r>
          </a:p>
          <a:p>
            <a:pPr>
              <a:spcBef>
                <a:spcPts val="400"/>
              </a:spcBef>
            </a:pPr>
            <a:r>
              <a:rPr lang="es-AR" sz="2300" dirty="0" smtClean="0"/>
              <a:t>Seguimiento </a:t>
            </a:r>
            <a:r>
              <a:rPr lang="es-AR" sz="2300" dirty="0"/>
              <a:t>de cohortes de graduados</a:t>
            </a:r>
          </a:p>
          <a:p>
            <a:pPr>
              <a:spcBef>
                <a:spcPts val="400"/>
              </a:spcBef>
            </a:pPr>
            <a:r>
              <a:rPr lang="es-AR" sz="2300" dirty="0" smtClean="0"/>
              <a:t>Porcentaje de </a:t>
            </a:r>
            <a:r>
              <a:rPr lang="es-AR" sz="2300" dirty="0"/>
              <a:t>graduados (graduados sobre terminación de ciclo</a:t>
            </a:r>
            <a:r>
              <a:rPr lang="es-AR" sz="2300" dirty="0" smtClean="0"/>
              <a:t>)</a:t>
            </a:r>
            <a:endParaRPr lang="es-AR" sz="23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s-AR" sz="5100" b="1" dirty="0" smtClean="0"/>
              <a:t>  ¿</a:t>
            </a:r>
            <a:r>
              <a:rPr lang="es-AR" sz="5100" b="1" dirty="0"/>
              <a:t>PARA </a:t>
            </a:r>
            <a:r>
              <a:rPr lang="es-AR" sz="5100" b="1" dirty="0" smtClean="0"/>
              <a:t>QUÉ SIRVEN LOS INDICADORES?</a:t>
            </a:r>
          </a:p>
          <a:p>
            <a:endParaRPr lang="es-AR" sz="4200" dirty="0"/>
          </a:p>
          <a:p>
            <a:pPr>
              <a:spcAft>
                <a:spcPts val="1400"/>
              </a:spcAft>
            </a:pPr>
            <a:r>
              <a:rPr lang="es-AR" sz="4200" dirty="0"/>
              <a:t> Mejorar la toma de decisiones</a:t>
            </a:r>
          </a:p>
          <a:p>
            <a:pPr>
              <a:spcAft>
                <a:spcPts val="1400"/>
              </a:spcAft>
            </a:pPr>
            <a:r>
              <a:rPr lang="es-AR" sz="4200" dirty="0" smtClean="0"/>
              <a:t> </a:t>
            </a:r>
            <a:r>
              <a:rPr lang="es-AR" sz="4200" dirty="0"/>
              <a:t>Para diagnosticar, fijar metas y </a:t>
            </a:r>
            <a:r>
              <a:rPr lang="es-AR" sz="4200" dirty="0" smtClean="0"/>
              <a:t>evaluar</a:t>
            </a:r>
          </a:p>
          <a:p>
            <a:pPr>
              <a:spcAft>
                <a:spcPts val="1400"/>
              </a:spcAft>
            </a:pPr>
            <a:r>
              <a:rPr lang="es-AR" sz="4200" i="1" dirty="0" smtClean="0"/>
              <a:t>¿</a:t>
            </a:r>
            <a:r>
              <a:rPr lang="es-AR" sz="4200" i="1" dirty="0"/>
              <a:t>Cómo estamos? ¿Cómo estamos haciendo las cosas? ¿Cómo lo sabemos?</a:t>
            </a:r>
            <a:endParaRPr lang="es-AR" sz="4200" dirty="0"/>
          </a:p>
          <a:p>
            <a:pPr>
              <a:spcAft>
                <a:spcPts val="1400"/>
              </a:spcAft>
            </a:pPr>
            <a:r>
              <a:rPr lang="es-AR" sz="4200" i="1" dirty="0" smtClean="0"/>
              <a:t>¿</a:t>
            </a:r>
            <a:r>
              <a:rPr lang="es-AR" sz="4200" i="1" dirty="0"/>
              <a:t>Cómo queremos estar? ¿Cómo lo sabremos?</a:t>
            </a:r>
            <a:endParaRPr lang="es-AR" sz="4200" dirty="0"/>
          </a:p>
          <a:p>
            <a:pPr>
              <a:spcAft>
                <a:spcPts val="1400"/>
              </a:spcAft>
            </a:pPr>
            <a:r>
              <a:rPr lang="es-AR" sz="4200" dirty="0"/>
              <a:t> </a:t>
            </a:r>
            <a:r>
              <a:rPr lang="es-AR" sz="4200" i="1" dirty="0" smtClean="0"/>
              <a:t>¿</a:t>
            </a:r>
            <a:r>
              <a:rPr lang="es-AR" sz="4200" i="1" dirty="0"/>
              <a:t>En qué nos equivocamos? ¿Qué lecciones aprendimos?</a:t>
            </a:r>
            <a:endParaRPr lang="es-AR" sz="4200" dirty="0"/>
          </a:p>
          <a:p>
            <a:pPr>
              <a:spcAft>
                <a:spcPts val="1400"/>
              </a:spcAft>
            </a:pPr>
            <a:r>
              <a:rPr lang="es-AR" sz="4200" dirty="0" smtClean="0"/>
              <a:t> </a:t>
            </a:r>
            <a:r>
              <a:rPr lang="es-AR" sz="4200" dirty="0"/>
              <a:t>Para traducir la estrategia en términos de decisiones</a:t>
            </a:r>
          </a:p>
          <a:p>
            <a:pPr>
              <a:spcAft>
                <a:spcPts val="1400"/>
              </a:spcAft>
            </a:pPr>
            <a:r>
              <a:rPr lang="es-AR" sz="4200" dirty="0" smtClean="0"/>
              <a:t> Para traducir la estrategia en acciones concretas (“aterrizar el           PEC”)</a:t>
            </a:r>
          </a:p>
          <a:p>
            <a:pPr>
              <a:spcAft>
                <a:spcPts val="1400"/>
              </a:spcAft>
            </a:pPr>
            <a:r>
              <a:rPr lang="es-AR" sz="4200" dirty="0" smtClean="0"/>
              <a:t> </a:t>
            </a:r>
            <a:r>
              <a:rPr lang="es-AR" sz="4200" dirty="0"/>
              <a:t>Para confrontar evidencia empírica vs. intuiciones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AR" b="1" dirty="0" smtClean="0"/>
              <a:t>      </a:t>
            </a:r>
            <a:r>
              <a:rPr lang="es-AR" sz="3600" b="1" dirty="0" smtClean="0"/>
              <a:t>Deben </a:t>
            </a:r>
            <a:r>
              <a:rPr lang="es-AR" sz="3600" b="1" dirty="0"/>
              <a:t>…</a:t>
            </a:r>
            <a:r>
              <a:rPr lang="es-AR" sz="3600" dirty="0" smtClean="0"/>
              <a:t> </a:t>
            </a:r>
            <a:r>
              <a:rPr lang="es-AR" sz="3600" dirty="0"/>
              <a:t> </a:t>
            </a:r>
            <a:endParaRPr lang="es-AR" sz="3600" dirty="0" smtClean="0"/>
          </a:p>
          <a:p>
            <a:pPr>
              <a:buNone/>
            </a:pPr>
            <a:endParaRPr lang="es-AR" dirty="0"/>
          </a:p>
          <a:p>
            <a:pPr>
              <a:spcAft>
                <a:spcPts val="1400"/>
              </a:spcAft>
            </a:pPr>
            <a:r>
              <a:rPr lang="es-AR" dirty="0" smtClean="0"/>
              <a:t>Poder </a:t>
            </a:r>
            <a:r>
              <a:rPr lang="es-AR" dirty="0"/>
              <a:t>traducirse en algo medible </a:t>
            </a:r>
            <a:r>
              <a:rPr lang="es-AR" dirty="0" err="1"/>
              <a:t>cuanti</a:t>
            </a:r>
            <a:r>
              <a:rPr lang="es-AR" dirty="0"/>
              <a:t> o cualitativamente</a:t>
            </a:r>
          </a:p>
          <a:p>
            <a:pPr>
              <a:spcAft>
                <a:spcPts val="1400"/>
              </a:spcAft>
            </a:pPr>
            <a:r>
              <a:rPr lang="es-AR" dirty="0" smtClean="0"/>
              <a:t>Ser </a:t>
            </a:r>
            <a:r>
              <a:rPr lang="es-AR" b="1" dirty="0"/>
              <a:t>consistentes </a:t>
            </a:r>
            <a:r>
              <a:rPr lang="es-AR" dirty="0"/>
              <a:t>con la </a:t>
            </a:r>
            <a:r>
              <a:rPr lang="es-AR" b="1" dirty="0"/>
              <a:t>estrategia</a:t>
            </a:r>
            <a:endParaRPr lang="es-AR" dirty="0"/>
          </a:p>
          <a:p>
            <a:pPr>
              <a:spcAft>
                <a:spcPts val="1400"/>
              </a:spcAft>
            </a:pPr>
            <a:r>
              <a:rPr lang="es-AR" dirty="0" smtClean="0"/>
              <a:t>Ser </a:t>
            </a:r>
            <a:r>
              <a:rPr lang="es-AR" b="1" dirty="0"/>
              <a:t>simples</a:t>
            </a:r>
            <a:endParaRPr lang="es-AR" dirty="0"/>
          </a:p>
          <a:p>
            <a:pPr>
              <a:spcAft>
                <a:spcPts val="1400"/>
              </a:spcAft>
            </a:pPr>
            <a:r>
              <a:rPr lang="es-AR" dirty="0" smtClean="0"/>
              <a:t>Ser </a:t>
            </a:r>
            <a:r>
              <a:rPr lang="es-AR" b="1" dirty="0"/>
              <a:t>pocos</a:t>
            </a:r>
            <a:endParaRPr lang="es-AR" dirty="0"/>
          </a:p>
          <a:p>
            <a:pPr>
              <a:spcAft>
                <a:spcPts val="1400"/>
              </a:spcAft>
            </a:pPr>
            <a:r>
              <a:rPr lang="es-AR" dirty="0" smtClean="0"/>
              <a:t>Institucionalizarse</a:t>
            </a:r>
            <a:endParaRPr lang="es-AR" dirty="0"/>
          </a:p>
          <a:p>
            <a:pPr>
              <a:spcAft>
                <a:spcPts val="1400"/>
              </a:spcAft>
            </a:pPr>
            <a:r>
              <a:rPr lang="es-AR" dirty="0" smtClean="0"/>
              <a:t>Ser </a:t>
            </a:r>
            <a:r>
              <a:rPr lang="es-AR" dirty="0"/>
              <a:t>comunicados</a:t>
            </a:r>
          </a:p>
          <a:p>
            <a:pPr>
              <a:spcAft>
                <a:spcPts val="1400"/>
              </a:spcAft>
            </a:pPr>
            <a:r>
              <a:rPr lang="es-AR" dirty="0" smtClean="0"/>
              <a:t>Reflejar </a:t>
            </a:r>
            <a:r>
              <a:rPr lang="es-AR" dirty="0"/>
              <a:t>el estado de cumplimento de las metas propuestas.</a:t>
            </a:r>
          </a:p>
          <a:p>
            <a:pPr>
              <a:spcAft>
                <a:spcPts val="1400"/>
              </a:spcAft>
            </a:pPr>
            <a:r>
              <a:rPr lang="es-AR" dirty="0" smtClean="0"/>
              <a:t>Triangular </a:t>
            </a:r>
            <a:r>
              <a:rPr lang="es-AR" dirty="0"/>
              <a:t>la información</a:t>
            </a:r>
          </a:p>
          <a:p>
            <a:r>
              <a:rPr lang="es-AR" dirty="0" smtClean="0"/>
              <a:t>Compararse </a:t>
            </a:r>
            <a:r>
              <a:rPr lang="es-AR" dirty="0" err="1"/>
              <a:t>intra</a:t>
            </a:r>
            <a:r>
              <a:rPr lang="es-AR" dirty="0"/>
              <a:t> e interinstitucionalmente (tendencias)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s-AR" b="1" dirty="0"/>
              <a:t>RIESGOS</a:t>
            </a:r>
            <a:endParaRPr lang="es-AR" dirty="0"/>
          </a:p>
          <a:p>
            <a:r>
              <a:rPr lang="es-AR" dirty="0" smtClean="0"/>
              <a:t>Contar </a:t>
            </a:r>
            <a:r>
              <a:rPr lang="es-AR" dirty="0"/>
              <a:t>con mucha información es tan perjudicial como contar con poca información</a:t>
            </a:r>
          </a:p>
          <a:p>
            <a:r>
              <a:rPr lang="es-AR" dirty="0"/>
              <a:t> </a:t>
            </a:r>
            <a:r>
              <a:rPr lang="es-AR" dirty="0" smtClean="0"/>
              <a:t> </a:t>
            </a:r>
            <a:r>
              <a:rPr lang="es-AR" dirty="0"/>
              <a:t>Tomar un único dato como cierto: es necesario triangular la información</a:t>
            </a:r>
          </a:p>
          <a:p>
            <a:r>
              <a:rPr lang="es-AR" dirty="0"/>
              <a:t> </a:t>
            </a:r>
            <a:r>
              <a:rPr lang="es-AR" dirty="0" smtClean="0"/>
              <a:t> </a:t>
            </a:r>
            <a:r>
              <a:rPr lang="es-AR" dirty="0"/>
              <a:t>Lo perfecto es enemigo de lo </a:t>
            </a:r>
            <a:r>
              <a:rPr lang="es-AR" dirty="0" smtClean="0"/>
              <a:t>bueno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/>
              <a:t>Pero ojo …</a:t>
            </a:r>
            <a:endParaRPr lang="es-AR" dirty="0" smtClean="0"/>
          </a:p>
          <a:p>
            <a:r>
              <a:rPr lang="es-AR" dirty="0" smtClean="0"/>
              <a:t>El camino recorrido no es menos importante que los resultados obtenidos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Bef>
                <a:spcPct val="50000"/>
              </a:spcBef>
              <a:buFontTx/>
              <a:buChar char="•"/>
            </a:pPr>
            <a:r>
              <a:rPr lang="es-MX" altLang="en-US" dirty="0" smtClean="0">
                <a:latin typeface="Eras Demi ITC" pitchFamily="34" charset="0"/>
              </a:rPr>
              <a:t>Un problema es un desajuste entre una situación existente y una situación deseada. Es a partir de este desajuste que se determina la naturaleza del problema. </a:t>
            </a:r>
          </a:p>
          <a:p>
            <a:pPr>
              <a:lnSpc>
                <a:spcPct val="115000"/>
              </a:lnSpc>
              <a:spcBef>
                <a:spcPct val="50000"/>
              </a:spcBef>
              <a:buFontTx/>
              <a:buChar char="•"/>
            </a:pPr>
            <a:r>
              <a:rPr lang="es-MX" altLang="en-US" dirty="0" smtClean="0">
                <a:latin typeface="Eras Demi ITC" pitchFamily="34" charset="0"/>
              </a:rPr>
              <a:t>De este modo lo que significa un problema para algunos, puede no significarlo para otros. </a:t>
            </a:r>
          </a:p>
          <a:p>
            <a:pPr>
              <a:lnSpc>
                <a:spcPct val="115000"/>
              </a:lnSpc>
              <a:spcBef>
                <a:spcPct val="50000"/>
              </a:spcBef>
              <a:buFontTx/>
              <a:buChar char="•"/>
            </a:pPr>
            <a:r>
              <a:rPr lang="es-MX" altLang="en-US" dirty="0" smtClean="0">
                <a:latin typeface="Eras Demi ITC" pitchFamily="34" charset="0"/>
              </a:rPr>
              <a:t>La definición de una situación deseada implica un </a:t>
            </a:r>
            <a:r>
              <a:rPr lang="es-MX" altLang="en-US" b="1" dirty="0" smtClean="0">
                <a:latin typeface="Eras Demi ITC" pitchFamily="34" charset="0"/>
              </a:rPr>
              <a:t>posicionamiento político pedagógico de lo que constituye una educación inclusiva y de calidad.</a:t>
            </a:r>
          </a:p>
          <a:p>
            <a:pPr>
              <a:spcAft>
                <a:spcPts val="1400"/>
              </a:spcAft>
            </a:pPr>
            <a:r>
              <a:rPr lang="es-AR" b="1" dirty="0" smtClean="0"/>
              <a:t>Un problema es una situación que genera disconformidad y requiere una solución.</a:t>
            </a:r>
          </a:p>
          <a:p>
            <a:pPr>
              <a:spcAft>
                <a:spcPts val="1400"/>
              </a:spcAft>
            </a:pPr>
            <a:r>
              <a:rPr lang="es-AR" b="1" dirty="0" smtClean="0"/>
              <a:t>Para describir el problema de manera completa es necesario incluir en su formulación el indicador que advertimos como problemático y especificar las posibles causas.</a:t>
            </a:r>
          </a:p>
          <a:p>
            <a:pPr>
              <a:spcAft>
                <a:spcPts val="1400"/>
              </a:spcAft>
            </a:pPr>
            <a:r>
              <a:rPr lang="es-AR" sz="3400" b="1" dirty="0" smtClean="0"/>
              <a:t>¿Qué problemas priorizaremos este año?</a:t>
            </a:r>
          </a:p>
          <a:p>
            <a:pPr>
              <a:spcAft>
                <a:spcPts val="1400"/>
              </a:spcAft>
            </a:pPr>
            <a:r>
              <a:rPr lang="es-AR" altLang="en-US" sz="3400" b="1" dirty="0" smtClean="0">
                <a:latin typeface="Calibri" pitchFamily="34" charset="0"/>
                <a:cs typeface="Calibri" pitchFamily="34" charset="0"/>
              </a:rPr>
              <a:t>¿Qué prácticas institucional está relacionada?</a:t>
            </a:r>
            <a:endParaRPr lang="es-MX" altLang="en-US" sz="3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499636"/>
            <a:ext cx="8229600" cy="40011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sz="2000" b="1" dirty="0">
                <a:latin typeface="Eras Medium ITC" pitchFamily="34" charset="0"/>
              </a:rPr>
              <a:t>DEFINICIÓN DE PROBLEMAS</a:t>
            </a:r>
            <a:endParaRPr lang="es-ES" altLang="en-US" sz="2000" b="1" dirty="0">
              <a:latin typeface="Eras Medium ITC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es-AR" sz="3600" b="1" dirty="0" smtClean="0"/>
              <a:t>EL PLANTEO DEL PROBLEMA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AR" dirty="0" smtClean="0"/>
              <a:t> </a:t>
            </a:r>
          </a:p>
          <a:p>
            <a:pPr algn="just">
              <a:spcAft>
                <a:spcPts val="1400"/>
              </a:spcAft>
            </a:pPr>
            <a:r>
              <a:rPr lang="es-AR" sz="3100" b="1" dirty="0" smtClean="0"/>
              <a:t>La </a:t>
            </a:r>
            <a:r>
              <a:rPr lang="es-AR" sz="3100" b="1" dirty="0"/>
              <a:t>detección y toma de conciencia de un aspecto o problema es un aspecto central que posibilita una innovación </a:t>
            </a:r>
            <a:r>
              <a:rPr lang="es-AR" sz="3100" dirty="0"/>
              <a:t>(</a:t>
            </a:r>
            <a:r>
              <a:rPr lang="es-AR" sz="3100" dirty="0" err="1"/>
              <a:t>Aguerrondo</a:t>
            </a:r>
            <a:r>
              <a:rPr lang="es-AR" sz="3100" dirty="0" smtClean="0"/>
              <a:t>)</a:t>
            </a:r>
          </a:p>
          <a:p>
            <a:pPr algn="just">
              <a:spcAft>
                <a:spcPts val="1400"/>
              </a:spcAft>
            </a:pPr>
            <a:r>
              <a:rPr lang="es-AR" sz="3100" dirty="0" smtClean="0"/>
              <a:t>Importancia </a:t>
            </a:r>
            <a:r>
              <a:rPr lang="es-AR" sz="3100" dirty="0"/>
              <a:t>de diferenciar </a:t>
            </a:r>
            <a:r>
              <a:rPr lang="es-AR" sz="3100" b="1" dirty="0"/>
              <a:t>problema </a:t>
            </a:r>
            <a:r>
              <a:rPr lang="es-AR" sz="3100" dirty="0"/>
              <a:t>(mi objeto de trabajo) de </a:t>
            </a:r>
            <a:r>
              <a:rPr lang="es-AR" sz="3100" b="1" dirty="0"/>
              <a:t>síntoma </a:t>
            </a:r>
            <a:r>
              <a:rPr lang="es-AR" sz="3100" dirty="0"/>
              <a:t>(lo visible) y de </a:t>
            </a:r>
            <a:r>
              <a:rPr lang="es-AR" sz="3100" b="1" dirty="0"/>
              <a:t>causa </a:t>
            </a:r>
            <a:r>
              <a:rPr lang="es-AR" sz="3100" dirty="0"/>
              <a:t>(lo que genera el problema: aquello sobre lo que hay que intervenir)</a:t>
            </a:r>
          </a:p>
          <a:p>
            <a:pPr algn="just">
              <a:spcAft>
                <a:spcPts val="1400"/>
              </a:spcAft>
            </a:pPr>
            <a:r>
              <a:rPr lang="es-AR" sz="3100" dirty="0"/>
              <a:t> </a:t>
            </a:r>
            <a:r>
              <a:rPr lang="es-AR" sz="3100" dirty="0" smtClean="0"/>
              <a:t> </a:t>
            </a:r>
            <a:r>
              <a:rPr lang="es-AR" sz="3100" dirty="0"/>
              <a:t>Juicio de </a:t>
            </a:r>
            <a:r>
              <a:rPr lang="es-AR" sz="3100" dirty="0" err="1"/>
              <a:t>facticidad</a:t>
            </a:r>
            <a:r>
              <a:rPr lang="es-AR" sz="3100" dirty="0"/>
              <a:t> vs. juicios de posibilidad (</a:t>
            </a:r>
            <a:r>
              <a:rPr lang="es-AR" sz="3100" dirty="0" err="1" smtClean="0"/>
              <a:t>Blejmar</a:t>
            </a:r>
            <a:r>
              <a:rPr lang="es-AR" sz="3100" dirty="0" smtClean="0"/>
              <a:t>)</a:t>
            </a:r>
          </a:p>
          <a:p>
            <a:pPr algn="just">
              <a:spcAft>
                <a:spcPts val="1400"/>
              </a:spcAft>
            </a:pPr>
            <a:r>
              <a:rPr lang="es-ES" altLang="en-US" dirty="0" smtClean="0">
                <a:latin typeface="Eras Demi ITC" pitchFamily="34" charset="0"/>
              </a:rPr>
              <a:t>Para llegar a la formulación del problema es necesario analizar cada uno de los hechos, situaciones e indicadores detectados, para luego, sistematizarlos y jerarquizarlos. 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es-AR" sz="2400" i="1" dirty="0" smtClean="0"/>
              <a:t>Identificar la situación problemática: objetivos, pasos heurísticos</a:t>
            </a:r>
            <a:endParaRPr lang="es-AR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363272" cy="5439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5050904"/>
              </a:tblGrid>
              <a:tr h="936104">
                <a:tc>
                  <a:txBody>
                    <a:bodyPr/>
                    <a:lstStyle/>
                    <a:p>
                      <a:pPr>
                        <a:lnSpc>
                          <a:spcPts val="5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674370" marR="231775" indent="-446405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¿Qué</a:t>
                      </a:r>
                      <a:r>
                        <a:rPr lang="es-AR" sz="2400" b="1" spc="-7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es</a:t>
                      </a:r>
                      <a:r>
                        <a:rPr lang="es-AR" sz="2400" b="1" spc="-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necesario hacer? (Objetivo)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175" marR="74930" indent="-2095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¿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Cómo</a:t>
                      </a:r>
                      <a:r>
                        <a:rPr lang="es-AR" sz="2400" b="1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es-AR" sz="2400" b="1" spc="-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puede llevar</a:t>
                      </a:r>
                      <a:r>
                        <a:rPr lang="es-AR" sz="2400" b="1" spc="-4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b="1" spc="1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cabo? (Técnica o herramienta)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95"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s-AR" sz="240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58750" marR="584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Estudiar</a:t>
                      </a:r>
                      <a:r>
                        <a:rPr lang="es-AR" sz="2400" spc="1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s-AR" sz="2400" spc="-35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caracterizar</a:t>
                      </a:r>
                      <a:r>
                        <a:rPr lang="es-AR" sz="2400" spc="1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el p</a:t>
                      </a:r>
                      <a:r>
                        <a:rPr lang="es-AR" sz="2400" spc="-15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>
                          <a:latin typeface="+mn-lt"/>
                          <a:ea typeface="Times New Roman"/>
                          <a:cs typeface="Times New Roman"/>
                        </a:rPr>
                        <a:t>oblema.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6540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15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Relevamient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AR" sz="2400" spc="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dato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1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Indicado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es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cuantitativos</a:t>
                      </a:r>
                      <a:r>
                        <a:rPr lang="es-AR" sz="2400" spc="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cualitativos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sob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la situación</a:t>
                      </a: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89535" marR="70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35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Comparació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co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situació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1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9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otras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egiones</a:t>
                      </a:r>
                      <a:r>
                        <a:rPr lang="es-AR" sz="2400" spc="4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ovincias</a:t>
                      </a: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Redacción</a:t>
                      </a:r>
                      <a:r>
                        <a:rPr lang="es-AR" sz="2400" spc="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un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informe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sintético.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655">
                <a:tc>
                  <a:txBody>
                    <a:bodyPr/>
                    <a:lstStyle/>
                    <a:p>
                      <a:pPr marL="158750" marR="563245">
                        <a:lnSpc>
                          <a:spcPct val="107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Recupera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9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horizont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intervención.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marR="1193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Identificación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los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objetivos estratégicos</a:t>
                      </a:r>
                      <a:r>
                        <a:rPr lang="es-AR" sz="2400" spc="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política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educativa</a:t>
                      </a:r>
                      <a:r>
                        <a:rPr lang="es-AR" sz="2400" spc="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que son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afectados</a:t>
                      </a: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89535" marR="6921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5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Formulació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7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9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ev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detall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4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ace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ca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cuál</a:t>
                      </a:r>
                      <a:r>
                        <a:rPr lang="es-AR" sz="2400" spc="-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sería</a:t>
                      </a:r>
                      <a:r>
                        <a:rPr lang="es-AR" sz="2400" spc="2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situación</a:t>
                      </a:r>
                      <a:r>
                        <a:rPr lang="es-AR" sz="2400" spc="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ideal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luego</a:t>
                      </a:r>
                      <a:r>
                        <a:rPr lang="es-AR" sz="2400" spc="-8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de la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intervención.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s-AR" dirty="0"/>
              <a:t> </a:t>
            </a:r>
            <a:r>
              <a:rPr lang="es-AR" dirty="0" smtClean="0"/>
              <a:t>La </a:t>
            </a:r>
            <a:r>
              <a:rPr lang="es-AR" dirty="0"/>
              <a:t>estrategia elige un camino para achicar la brecha entre la percepción de la realidad y el deseo.</a:t>
            </a:r>
          </a:p>
          <a:p>
            <a:pPr>
              <a:spcAft>
                <a:spcPts val="1200"/>
              </a:spcAft>
            </a:pPr>
            <a:r>
              <a:rPr lang="es-AR" dirty="0"/>
              <a:t> </a:t>
            </a:r>
            <a:r>
              <a:rPr lang="es-AR" dirty="0" smtClean="0"/>
              <a:t> </a:t>
            </a:r>
            <a:r>
              <a:rPr lang="es-AR" dirty="0"/>
              <a:t>Solo en contextos donde hay: velocidad en los cambios, complejidad, búsqueda de sentidos, escasez, conflicto, resistencias, encuentra su justificación la estrategia.</a:t>
            </a:r>
          </a:p>
          <a:p>
            <a:pPr>
              <a:spcAft>
                <a:spcPts val="1200"/>
              </a:spcAft>
            </a:pPr>
            <a:r>
              <a:rPr lang="es-AR" dirty="0"/>
              <a:t> </a:t>
            </a:r>
            <a:r>
              <a:rPr lang="es-AR" dirty="0" smtClean="0"/>
              <a:t> </a:t>
            </a:r>
            <a:r>
              <a:rPr lang="es-AR" dirty="0"/>
              <a:t>La estrategia implica una </a:t>
            </a:r>
            <a:r>
              <a:rPr lang="es-AR" b="1" dirty="0"/>
              <a:t>elección </a:t>
            </a:r>
            <a:r>
              <a:rPr lang="es-AR" dirty="0"/>
              <a:t>y una </a:t>
            </a:r>
            <a:r>
              <a:rPr lang="es-AR" b="1" dirty="0"/>
              <a:t>renuncia</a:t>
            </a:r>
            <a:r>
              <a:rPr lang="es-AR" dirty="0"/>
              <a:t>. Implica reconocer un </a:t>
            </a:r>
            <a:r>
              <a:rPr lang="es-AR" b="1" dirty="0"/>
              <a:t>no saber</a:t>
            </a:r>
            <a:r>
              <a:rPr lang="es-AR" dirty="0"/>
              <a:t>.</a:t>
            </a:r>
          </a:p>
          <a:p>
            <a:pPr>
              <a:spcAft>
                <a:spcPts val="1200"/>
              </a:spcAft>
            </a:pPr>
            <a:r>
              <a:rPr lang="es-AR" dirty="0"/>
              <a:t> </a:t>
            </a:r>
            <a:r>
              <a:rPr lang="es-AR" dirty="0" smtClean="0"/>
              <a:t> </a:t>
            </a:r>
            <a:r>
              <a:rPr lang="es-AR" dirty="0"/>
              <a:t>La estrategia implica vincular el fin y los medios, en un contexto cambiante y en permanente transformación</a:t>
            </a:r>
            <a:r>
              <a:rPr lang="es-AR" dirty="0" smtClean="0"/>
              <a:t>.</a:t>
            </a:r>
            <a:endParaRPr lang="es-AR" dirty="0"/>
          </a:p>
        </p:txBody>
      </p:sp>
      <p:sp>
        <p:nvSpPr>
          <p:cNvPr id="4" name="3 Elipse"/>
          <p:cNvSpPr/>
          <p:nvPr/>
        </p:nvSpPr>
        <p:spPr>
          <a:xfrm>
            <a:off x="2627784" y="260648"/>
            <a:ext cx="3816424" cy="10584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s-AR" sz="2800" dirty="0" smtClean="0">
                <a:solidFill>
                  <a:schemeClr val="tx1"/>
                </a:solidFill>
              </a:rPr>
              <a:t>¿Y la </a:t>
            </a:r>
            <a:r>
              <a:rPr lang="es-AR" sz="2800" b="1" dirty="0" smtClean="0">
                <a:solidFill>
                  <a:schemeClr val="tx1"/>
                </a:solidFill>
              </a:rPr>
              <a:t>estrategia</a:t>
            </a:r>
            <a:r>
              <a:rPr lang="es-AR" sz="2800" dirty="0" smtClean="0">
                <a:solidFill>
                  <a:schemeClr val="tx1"/>
                </a:solidFill>
              </a:rPr>
              <a:t>?</a:t>
            </a:r>
            <a:endParaRPr lang="es-A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52737"/>
          <a:ext cx="8229600" cy="5216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78984">
                <a:tc>
                  <a:txBody>
                    <a:bodyPr/>
                    <a:lstStyle/>
                    <a:p>
                      <a:pPr marL="638175" marR="241300" indent="-44640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¿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Qué</a:t>
                      </a:r>
                      <a:r>
                        <a:rPr lang="es-AR" sz="2400" b="1" spc="-7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es</a:t>
                      </a:r>
                      <a:r>
                        <a:rPr lang="es-AR" sz="2400" b="1" spc="-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necesario hacer? (Objetivo)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7495" marR="69850" indent="-151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s-AR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¿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Cómo</a:t>
                      </a:r>
                      <a:r>
                        <a:rPr lang="es-AR" sz="2400" b="1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es-AR" sz="2400" b="1" spc="-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puede llevar</a:t>
                      </a:r>
                      <a:r>
                        <a:rPr lang="es-AR" sz="2400" b="1" spc="-4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b="1" spc="1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b="1" dirty="0">
                          <a:latin typeface="+mn-lt"/>
                          <a:ea typeface="Times New Roman"/>
                          <a:cs typeface="Times New Roman"/>
                        </a:rPr>
                        <a:t>cabo? (Herramienta-Heurísticas)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359">
                <a:tc>
                  <a:txBody>
                    <a:bodyPr/>
                    <a:lstStyle/>
                    <a:p>
                      <a:pPr marL="108585" marR="1778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Identificar</a:t>
                      </a:r>
                      <a:r>
                        <a:rPr lang="es-AR" sz="2400" spc="1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todos los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facto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es potenciales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pueden</a:t>
                      </a:r>
                      <a:r>
                        <a:rPr lang="es-AR" sz="2400" spc="-8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causar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el p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oblema.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3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“Lluvi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ideas”.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4732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4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s-AR" sz="2400" spc="-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métod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AR" sz="2400" spc="-7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lo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sei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inter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ogantes.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4732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List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co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s-AR" sz="2400" spc="-3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má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8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causas.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991">
                <a:tc>
                  <a:txBody>
                    <a:bodyPr/>
                    <a:lstStyle/>
                    <a:p>
                      <a:pPr marL="108585" marR="5588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Formular</a:t>
                      </a:r>
                      <a:r>
                        <a:rPr lang="es-AR" sz="2400" spc="15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un</a:t>
                      </a:r>
                      <a:r>
                        <a:rPr lang="es-AR" sz="2400" spc="-4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modelo</a:t>
                      </a:r>
                      <a:r>
                        <a:rPr lang="es-AR" sz="2400" spc="-5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explicativo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para la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intervención.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3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Diagram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1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 err="1">
                          <a:latin typeface="+mn-lt"/>
                          <a:ea typeface="Times New Roman"/>
                          <a:cs typeface="Times New Roman"/>
                        </a:rPr>
                        <a:t>Pa</a:t>
                      </a:r>
                      <a:r>
                        <a:rPr lang="es-AR" sz="2400" spc="-30" dirty="0" err="1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15" dirty="0" err="1">
                          <a:latin typeface="+mn-lt"/>
                          <a:ea typeface="Times New Roman"/>
                          <a:cs typeface="Times New Roman"/>
                        </a:rPr>
                        <a:t>eto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599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spc="-20" dirty="0" smtClean="0">
                          <a:latin typeface="+mn-lt"/>
                          <a:ea typeface="Times New Roman"/>
                          <a:cs typeface="Times New Roman"/>
                        </a:rPr>
                        <a:t>Selecciona</a:t>
                      </a: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1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-6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causa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má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35" dirty="0">
                          <a:latin typeface="+mn-lt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s-AR" sz="2400" spc="-20" dirty="0">
                          <a:latin typeface="+mn-lt"/>
                          <a:ea typeface="Times New Roman"/>
                          <a:cs typeface="Times New Roman"/>
                        </a:rPr>
                        <a:t>elevantes.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AR" sz="2400" dirty="0" smtClean="0"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  <a:r>
                        <a:rPr lang="es-AR" sz="2400" spc="-13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Diagram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s-AR" sz="2400" spc="15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espina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s-AR" sz="2400" spc="1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s-AR" sz="2400" dirty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s-AR" sz="2400" spc="-5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AR" sz="2400" spc="-15" dirty="0">
                          <a:latin typeface="+mn-lt"/>
                          <a:ea typeface="Times New Roman"/>
                          <a:cs typeface="Times New Roman"/>
                        </a:rPr>
                        <a:t>pescado.</a:t>
                      </a:r>
                      <a:endParaRPr lang="es-A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endParaRPr lang="es-AR" dirty="0"/>
          </a:p>
          <a:p>
            <a:r>
              <a:rPr lang="es-AR" dirty="0" smtClean="0"/>
              <a:t>Una </a:t>
            </a:r>
            <a:r>
              <a:rPr lang="es-AR" dirty="0"/>
              <a:t>vez definido el problema, es necesario:</a:t>
            </a:r>
            <a:r>
              <a:rPr lang="es-AR" dirty="0" smtClean="0"/>
              <a:t> </a:t>
            </a:r>
            <a:r>
              <a:rPr lang="es-AR" dirty="0"/>
              <a:t> </a:t>
            </a:r>
          </a:p>
          <a:p>
            <a:endParaRPr lang="es-AR" dirty="0"/>
          </a:p>
          <a:p>
            <a:pPr>
              <a:spcAft>
                <a:spcPts val="1400"/>
              </a:spcAft>
            </a:pPr>
            <a:r>
              <a:rPr lang="es-AR" dirty="0"/>
              <a:t> Ensayar reflexiones acerca de los porqué</a:t>
            </a:r>
          </a:p>
          <a:p>
            <a:pPr>
              <a:spcAft>
                <a:spcPts val="1400"/>
              </a:spcAft>
            </a:pPr>
            <a:r>
              <a:rPr lang="es-AR" dirty="0" smtClean="0"/>
              <a:t>Entender </a:t>
            </a:r>
            <a:r>
              <a:rPr lang="es-AR" dirty="0"/>
              <a:t>el propio </a:t>
            </a:r>
            <a:r>
              <a:rPr lang="es-AR" dirty="0" smtClean="0"/>
              <a:t>lugar</a:t>
            </a:r>
            <a:r>
              <a:rPr lang="es-AR" dirty="0"/>
              <a:t> </a:t>
            </a:r>
          </a:p>
          <a:p>
            <a:pPr>
              <a:spcAft>
                <a:spcPts val="1400"/>
              </a:spcAft>
            </a:pPr>
            <a:r>
              <a:rPr lang="es-AR" dirty="0"/>
              <a:t> Desestimar toda fuga hacia el pasado</a:t>
            </a:r>
          </a:p>
          <a:p>
            <a:pPr>
              <a:spcAft>
                <a:spcPts val="1400"/>
              </a:spcAft>
            </a:pPr>
            <a:r>
              <a:rPr lang="es-AR" dirty="0" smtClean="0"/>
              <a:t> </a:t>
            </a:r>
            <a:r>
              <a:rPr lang="es-AR" dirty="0"/>
              <a:t>Incidir con las acciones en el diseño del destino </a:t>
            </a:r>
            <a:r>
              <a:rPr lang="es-AR" dirty="0" smtClean="0"/>
              <a:t>buscado</a:t>
            </a:r>
          </a:p>
          <a:p>
            <a:pPr algn="just">
              <a:spcAft>
                <a:spcPts val="1400"/>
              </a:spcAft>
            </a:pPr>
            <a:r>
              <a:rPr lang="es-AR" dirty="0" smtClean="0"/>
              <a:t>La </a:t>
            </a:r>
            <a:r>
              <a:rPr lang="es-AR" b="1" dirty="0" smtClean="0"/>
              <a:t>PE es una secuencia de acciones para la solución de problemas para lo cual busca comprender, explicar e interpretar el entorno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468312" y="260350"/>
            <a:ext cx="8280151" cy="430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sz="2200" b="1" dirty="0">
                <a:latin typeface="Eras Medium ITC" pitchFamily="34" charset="0"/>
              </a:rPr>
              <a:t>ETAPAS A SEGUIR EN LA FORMULACIÓN DE UN PROBLEMA </a:t>
            </a:r>
            <a:endParaRPr lang="es-ES" altLang="en-US" sz="2200" b="1" dirty="0">
              <a:latin typeface="Eras Medium ITC" pitchFamily="34" charset="0"/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467544" y="1628800"/>
            <a:ext cx="828092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35000"/>
              </a:spcBef>
            </a:pPr>
            <a:r>
              <a:rPr lang="es-MX" altLang="en-US" sz="2000" b="1" dirty="0">
                <a:latin typeface="Eras Medium ITC" pitchFamily="34" charset="0"/>
              </a:rPr>
              <a:t>ETAPA 1:</a:t>
            </a:r>
            <a:r>
              <a:rPr lang="es-MX" altLang="en-US" b="1" dirty="0">
                <a:latin typeface="Eras Medium ITC" pitchFamily="34" charset="0"/>
              </a:rPr>
              <a:t> Análisis de indicadores cuantitativos y cualitativos del </a:t>
            </a:r>
            <a:r>
              <a:rPr lang="es-MX" altLang="en-US" b="1" dirty="0" smtClean="0">
                <a:latin typeface="Eras Medium ITC" pitchFamily="34" charset="0"/>
              </a:rPr>
              <a:t>problema </a:t>
            </a:r>
            <a:r>
              <a:rPr lang="es-MX" altLang="en-US" b="1" dirty="0">
                <a:latin typeface="Eras Medium ITC" pitchFamily="34" charset="0"/>
              </a:rPr>
              <a:t>en función de  distintos criterios: </a:t>
            </a:r>
            <a:endParaRPr lang="es-ES" altLang="en-US" b="1" dirty="0">
              <a:latin typeface="Eras Medium ITC" pitchFamily="34" charset="0"/>
            </a:endParaRPr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612775" y="2349500"/>
          <a:ext cx="8494713" cy="4527550"/>
        </p:xfrm>
        <a:graphic>
          <a:graphicData uri="http://schemas.openxmlformats.org/presentationml/2006/ole">
            <p:oleObj spid="_x0000_s1026" name="Document" r:id="rId3" imgW="7938432" imgH="4408831" progId="Word.Document.8">
              <p:embed/>
            </p:oleObj>
          </a:graphicData>
        </a:graphic>
      </p:graphicFrame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467544" y="836712"/>
            <a:ext cx="8208714" cy="646331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MX" altLang="en-US" b="1" dirty="0">
                <a:latin typeface="Eras Medium ITC" pitchFamily="34" charset="0"/>
              </a:rPr>
              <a:t>EJEMPLO DE UN PROBLEMA: Alto índice de </a:t>
            </a:r>
            <a:r>
              <a:rPr lang="es-MX" altLang="en-US" b="1" dirty="0" err="1">
                <a:latin typeface="Eras Medium ITC" pitchFamily="34" charset="0"/>
              </a:rPr>
              <a:t>repitencia</a:t>
            </a:r>
            <a:r>
              <a:rPr lang="es-MX" altLang="en-US" b="1" dirty="0">
                <a:latin typeface="Eras Medium ITC" pitchFamily="34" charset="0"/>
              </a:rPr>
              <a:t> de los alumnos de 1er año. </a:t>
            </a:r>
            <a:endParaRPr lang="es-ES" altLang="en-US" b="1" dirty="0">
              <a:latin typeface="Eras Medium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9512" y="908720"/>
            <a:ext cx="849763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sz="2400" b="1" dirty="0">
                <a:latin typeface="Eras Medium ITC" pitchFamily="34" charset="0"/>
              </a:rPr>
              <a:t>ETAPA 2: Formulación de posibles causas del problema y selección de nudos críticos factibles de abordaje en función de  los recursos disponibles.</a:t>
            </a:r>
          </a:p>
          <a:p>
            <a:pPr eaLnBrk="1" hangingPunct="1">
              <a:spcBef>
                <a:spcPct val="50000"/>
              </a:spcBef>
            </a:pPr>
            <a:r>
              <a:rPr lang="es-MX" altLang="en-US" sz="2400" b="1" u="sng" dirty="0">
                <a:latin typeface="Eras Medium ITC" pitchFamily="34" charset="0"/>
              </a:rPr>
              <a:t>Ejemplo</a:t>
            </a:r>
            <a:r>
              <a:rPr lang="es-MX" altLang="en-US" sz="2400" b="1" dirty="0">
                <a:latin typeface="Eras Medium ITC" pitchFamily="34" charset="0"/>
              </a:rPr>
              <a:t> de las posibles causas del problema  agrupadas según CATEGORÍAS: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es-MX" altLang="en-US" sz="2400" b="1" dirty="0"/>
              <a:t>Características </a:t>
            </a:r>
            <a:r>
              <a:rPr lang="es-MX" altLang="en-US" sz="2400" b="1" dirty="0" err="1"/>
              <a:t>sociofamiliares</a:t>
            </a:r>
            <a:r>
              <a:rPr lang="es-MX" altLang="en-US" sz="2400" b="1" dirty="0"/>
              <a:t> de los alumnos.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es-MX" altLang="en-US" sz="2400" b="1" dirty="0"/>
              <a:t>Características del equipo docente correspondiente a primer año: Ausencia de trabajo integrado por área de conocimiento.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es-MX" altLang="en-US" sz="2400" b="1" dirty="0"/>
              <a:t>Historia escolar previa de los estudiantes.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es-MX" altLang="en-US" sz="2400" b="1" dirty="0"/>
              <a:t>Estrategias de enseñanza y evaluación en asignaturas con bajo rendimiento.</a:t>
            </a:r>
            <a:endParaRPr lang="es-ES" altLang="en-US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95536" y="5877272"/>
            <a:ext cx="8136582" cy="830997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MX" altLang="en-US" sz="2400" b="1" dirty="0">
                <a:latin typeface="Eras Medium ITC" pitchFamily="34" charset="0"/>
              </a:rPr>
              <a:t>Nudo crítico de esta situación: </a:t>
            </a:r>
            <a:r>
              <a:rPr lang="es-MX" altLang="en-US" sz="2400" b="1" dirty="0" smtClean="0">
                <a:latin typeface="Eras Medium ITC" pitchFamily="34" charset="0"/>
              </a:rPr>
              <a:t> Ausencia </a:t>
            </a:r>
            <a:r>
              <a:rPr lang="es-MX" altLang="en-US" sz="2400" b="1" dirty="0">
                <a:latin typeface="Eras Medium ITC" pitchFamily="34" charset="0"/>
              </a:rPr>
              <a:t>de trabajo integrado por área de conocimiento</a:t>
            </a:r>
            <a:endParaRPr lang="es-ES" altLang="en-US" sz="2400" b="1" dirty="0">
              <a:latin typeface="Eras Medium ITC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065144" cy="430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sz="2200" b="1" dirty="0">
                <a:latin typeface="Eras Medium ITC" pitchFamily="34" charset="0"/>
              </a:rPr>
              <a:t>ETAPAS A SEGUIR EN LA FORMULACIÓN DE UN PROBLEMA </a:t>
            </a:r>
            <a:endParaRPr lang="es-ES" altLang="en-US" sz="2200" b="1" dirty="0">
              <a:latin typeface="Eras Medium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4213" y="2276475"/>
            <a:ext cx="7776219" cy="360098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s-MX" altLang="en-US" sz="2400" b="1" dirty="0">
                <a:latin typeface="Eras Medium ITC" pitchFamily="34" charset="0"/>
              </a:rPr>
              <a:t>Tener en cuenta los siguientes aspectos: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n-US" sz="2400" b="1" dirty="0">
                <a:latin typeface="Eras Medium ITC" pitchFamily="34" charset="0"/>
              </a:rPr>
              <a:t>Análisis de distintas alternativas de intervención mediante consulta de fuentes.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n-US" sz="2400" b="1" dirty="0">
                <a:latin typeface="Eras Medium ITC" pitchFamily="34" charset="0"/>
              </a:rPr>
              <a:t>Recolección de información sobre los puntos de vista y/o intereses de los actores involucrados.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MX" altLang="en-US" sz="2400" b="1" dirty="0">
                <a:latin typeface="Eras Medium ITC" pitchFamily="34" charset="0"/>
              </a:rPr>
              <a:t>Realizar un seguimiento permanente de las acciones y actividades programadas a fin de hacer los ajustes necesarios en función de los objetivos planteados.</a:t>
            </a:r>
            <a:endParaRPr lang="es-ES" altLang="en-US" sz="2400" b="1" dirty="0">
              <a:latin typeface="Eras Medium ITC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4212" y="549275"/>
            <a:ext cx="777622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sz="2400" b="1" dirty="0">
                <a:latin typeface="Eras Medium ITC" pitchFamily="34" charset="0"/>
              </a:rPr>
              <a:t>Etapa 3: PASOS A SEGUIR EN LA FORMULACIÓN DE UN PROBLEMA:  Elaboración, ejecución y monitoreo de una estrategia de intervención frente al problema</a:t>
            </a:r>
            <a:endParaRPr lang="es-ES" altLang="en-US" sz="2400" b="1" dirty="0">
              <a:latin typeface="Eras Medium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18866"/>
          </a:xfrm>
        </p:spPr>
        <p:txBody>
          <a:bodyPr>
            <a:normAutofit fontScale="90000"/>
          </a:bodyPr>
          <a:lstStyle/>
          <a:p>
            <a:r>
              <a:rPr lang="es-AR" sz="4000" b="1" dirty="0" smtClean="0"/>
              <a:t>OBJETIVO </a:t>
            </a:r>
            <a:r>
              <a:rPr lang="es-AR" sz="4000" b="1" dirty="0"/>
              <a:t>GENERAL O </a:t>
            </a:r>
            <a:r>
              <a:rPr lang="es-AR" sz="4000" b="1" dirty="0" smtClean="0"/>
              <a:t>ESTRATÉGICO</a:t>
            </a:r>
            <a:endParaRPr lang="es-AR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105470"/>
            <a:ext cx="7543800" cy="509061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s-AR" sz="3500" dirty="0" smtClean="0"/>
              <a:t>¿Qué </a:t>
            </a:r>
            <a:r>
              <a:rPr lang="es-AR" sz="3500" dirty="0"/>
              <a:t>desea lograr la organización en el mediano y largo </a:t>
            </a:r>
            <a:r>
              <a:rPr lang="es-AR" sz="3500" dirty="0" smtClean="0"/>
              <a:t>plazos?. Son </a:t>
            </a:r>
            <a:r>
              <a:rPr lang="es-AR" sz="3500" dirty="0"/>
              <a:t>esenciales para el éxito de la organización</a:t>
            </a:r>
            <a:r>
              <a:rPr lang="es-AR" sz="3500" dirty="0" smtClean="0"/>
              <a:t>.</a:t>
            </a:r>
          </a:p>
          <a:p>
            <a:pPr>
              <a:lnSpc>
                <a:spcPct val="17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AR" sz="3200" i="1" dirty="0" smtClean="0"/>
              <a:t>Debe </a:t>
            </a:r>
            <a:r>
              <a:rPr lang="es-AR" sz="3200" i="1" dirty="0"/>
              <a:t>ser fácil de comprender</a:t>
            </a:r>
            <a:r>
              <a:rPr lang="es-AR" sz="3200" i="1" dirty="0" smtClean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AR" sz="3200" i="1" dirty="0" smtClean="0"/>
              <a:t>No </a:t>
            </a:r>
            <a:r>
              <a:rPr lang="es-AR" sz="3200" i="1" dirty="0"/>
              <a:t>tiene porqué ser cuantificable ni estar expresado en cifras</a:t>
            </a:r>
            <a:r>
              <a:rPr lang="es-AR" sz="3200" i="1" dirty="0" smtClean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AR" sz="3200" i="1" dirty="0" smtClean="0"/>
              <a:t>Debe </a:t>
            </a:r>
            <a:r>
              <a:rPr lang="es-AR" sz="3200" i="1" dirty="0"/>
              <a:t>estar acotado en el tiempo</a:t>
            </a:r>
            <a:r>
              <a:rPr lang="es-AR" sz="3200" i="1" dirty="0" smtClean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AR" sz="3200" i="1" dirty="0" smtClean="0"/>
              <a:t>Tiene </a:t>
            </a:r>
            <a:r>
              <a:rPr lang="es-AR" sz="3200" i="1" dirty="0"/>
              <a:t>que derivarse de las estrategias, la misión y la visión</a:t>
            </a:r>
            <a:r>
              <a:rPr lang="es-AR" sz="3200" i="1" dirty="0" smtClean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AR" sz="3200" i="1" dirty="0" smtClean="0"/>
              <a:t>Ha </a:t>
            </a:r>
            <a:r>
              <a:rPr lang="es-AR" sz="3200" i="1" dirty="0"/>
              <a:t>de ser muy concreto y claro</a:t>
            </a:r>
            <a:r>
              <a:rPr lang="es-AR" sz="3200" i="1" dirty="0" smtClean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s-AR" sz="3200" i="1" dirty="0" smtClean="0"/>
              <a:t>Debe </a:t>
            </a:r>
            <a:r>
              <a:rPr lang="es-AR" sz="3200" i="1" dirty="0"/>
              <a:t>poder ser convertible en tareas u objetivos específicos.</a:t>
            </a:r>
          </a:p>
          <a:p>
            <a:pPr>
              <a:buNone/>
            </a:pPr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9269677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18866"/>
          </a:xfrm>
        </p:spPr>
        <p:txBody>
          <a:bodyPr/>
          <a:lstStyle/>
          <a:p>
            <a:r>
              <a:rPr lang="es-AR" b="1" dirty="0"/>
              <a:t>OBJETIVO </a:t>
            </a:r>
            <a:r>
              <a:rPr lang="es-AR" b="1" dirty="0" smtClean="0"/>
              <a:t>ESPECÍFICO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105471"/>
            <a:ext cx="7826309" cy="47636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Ser siempre </a:t>
            </a:r>
            <a:r>
              <a:rPr lang="es-AR" sz="2400" dirty="0"/>
              <a:t>cuantificable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Estar </a:t>
            </a:r>
            <a:r>
              <a:rPr lang="es-AR" sz="2400" dirty="0"/>
              <a:t>limitado en el tiempo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Medirse </a:t>
            </a:r>
            <a:r>
              <a:rPr lang="es-AR" sz="2400" dirty="0"/>
              <a:t>mediante indicadores, números y sistemas, </a:t>
            </a:r>
            <a:r>
              <a:rPr lang="es-AR" sz="2400" dirty="0" smtClean="0"/>
              <a:t>que permitan </a:t>
            </a:r>
            <a:r>
              <a:rPr lang="es-AR" sz="2400" dirty="0"/>
              <a:t>su verificación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Estar </a:t>
            </a:r>
            <a:r>
              <a:rPr lang="es-AR" sz="2400" dirty="0"/>
              <a:t>alineado con la estrategia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Ser </a:t>
            </a:r>
            <a:r>
              <a:rPr lang="es-AR" sz="2400" dirty="0"/>
              <a:t>realista y alcanzable, pero al mismo tiempo desafiante</a:t>
            </a:r>
            <a:r>
              <a:rPr lang="es-AR" sz="24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sz="2400" dirty="0" smtClean="0"/>
              <a:t>Siempre </a:t>
            </a:r>
            <a:r>
              <a:rPr lang="es-AR" sz="2400" dirty="0"/>
              <a:t>debe tener un responsable.</a:t>
            </a:r>
          </a:p>
        </p:txBody>
      </p:sp>
    </p:spTree>
    <p:extLst>
      <p:ext uri="{BB962C8B-B14F-4D97-AF65-F5344CB8AC3E}">
        <p14:creationId xmlns="" xmlns:p14="http://schemas.microsoft.com/office/powerpoint/2010/main" val="32985815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r>
              <a:rPr lang="es-AR" sz="3200" dirty="0" smtClean="0"/>
              <a:t>Objetivos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57192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es-AR" dirty="0" smtClean="0"/>
              <a:t>Son las metas del año que nos proponemos alcanzar en función de algunos de los problemas identificados en el diagnóstico.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Los objetivos siempre deben enfocarse en mejorar los aprendizajes de los estudiantes y/o las trayectorias escolares.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Los objetivos nos obligan a pensar qué nos proponemos mejorar, de qué manera lo haremos y en qué medida nos planteamos revertir el problema.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Los objetivos deben construirse en un proceso de debate, de escucha de las argumentaciones e ideas que aporten todos los miembros de la escuela.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Es la propuesta de mejora concreta para cada uno de los problemas identificados.</a:t>
            </a:r>
          </a:p>
          <a:p>
            <a:pPr algn="just">
              <a:spcBef>
                <a:spcPts val="1200"/>
              </a:spcBef>
            </a:pPr>
            <a:r>
              <a:rPr lang="es-AR" dirty="0" smtClean="0"/>
              <a:t>Advertencia: de nada sirve un objetivo sumamente loable si sabemos que no es posible lograrlo en el tiempo y con los recursos con que contamos. No concebir muchos objetivos en paralelo.</a:t>
            </a:r>
          </a:p>
          <a:p>
            <a:pPr algn="just"/>
            <a:endParaRPr lang="es-AR" dirty="0" smtClean="0"/>
          </a:p>
          <a:p>
            <a:endParaRPr lang="es-AR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r>
              <a:rPr lang="es-AR" sz="2400" dirty="0" smtClean="0"/>
              <a:t>Características de los objetivos:</a:t>
            </a:r>
          </a:p>
          <a:p>
            <a:r>
              <a:rPr lang="es-AR" sz="2400" dirty="0" smtClean="0"/>
              <a:t>Claros: incluyen la información necesaria para su comprensión.</a:t>
            </a:r>
          </a:p>
          <a:p>
            <a:r>
              <a:rPr lang="es-AR" sz="2400" dirty="0" smtClean="0"/>
              <a:t>Precisos: no usan términos ambiguos ni afirmaciones generales o descontextualizadas.</a:t>
            </a:r>
          </a:p>
          <a:p>
            <a:r>
              <a:rPr lang="es-AR" sz="2400" dirty="0" smtClean="0"/>
              <a:t>Viables: pueden concretarse en función de las normas, características, recursos y lógicas propias de la escuela y del sistema educativo en general.</a:t>
            </a:r>
          </a:p>
          <a:p>
            <a:r>
              <a:rPr lang="es-AR" sz="2400" dirty="0" smtClean="0"/>
              <a:t>Mensurables: su logro puede medirse mediante indicadores.</a:t>
            </a:r>
          </a:p>
          <a:p>
            <a:endParaRPr lang="es-AR" sz="2400" dirty="0" smtClean="0"/>
          </a:p>
          <a:p>
            <a:r>
              <a:rPr lang="es-AR" sz="2400" dirty="0" smtClean="0"/>
              <a:t>Componentes de un objetivo bien planteado:</a:t>
            </a:r>
          </a:p>
          <a:p>
            <a:endParaRPr lang="es-AR" sz="2400" dirty="0" smtClean="0"/>
          </a:p>
          <a:p>
            <a:r>
              <a:rPr lang="es-AR" sz="2400" dirty="0" smtClean="0"/>
              <a:t>                         +                       +                        +</a:t>
            </a:r>
          </a:p>
          <a:p>
            <a:endParaRPr lang="es-AR" sz="2400" dirty="0" smtClean="0"/>
          </a:p>
        </p:txBody>
      </p:sp>
      <p:sp>
        <p:nvSpPr>
          <p:cNvPr id="5" name="4 Rectángulo redondeado"/>
          <p:cNvSpPr/>
          <p:nvPr/>
        </p:nvSpPr>
        <p:spPr>
          <a:xfrm>
            <a:off x="971600" y="508518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Meta Objetivo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2987824" y="5085184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Objeto</a:t>
            </a:r>
            <a:endParaRPr lang="es-AR" dirty="0"/>
          </a:p>
        </p:txBody>
      </p:sp>
      <p:sp>
        <p:nvSpPr>
          <p:cNvPr id="7" name="6 Rectángulo redondeado"/>
          <p:cNvSpPr/>
          <p:nvPr/>
        </p:nvSpPr>
        <p:spPr>
          <a:xfrm>
            <a:off x="4716016" y="5085184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Contexto</a:t>
            </a:r>
            <a:endParaRPr lang="es-AR" dirty="0"/>
          </a:p>
        </p:txBody>
      </p:sp>
      <p:sp>
        <p:nvSpPr>
          <p:cNvPr id="8" name="7 Rectángulo redondeado"/>
          <p:cNvSpPr/>
          <p:nvPr/>
        </p:nvSpPr>
        <p:spPr>
          <a:xfrm>
            <a:off x="6444208" y="5085184"/>
            <a:ext cx="15121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Acción estratégica</a:t>
            </a:r>
            <a:endParaRPr lang="es-A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AR" u="sng" dirty="0" smtClean="0"/>
              <a:t>Ejemplo de Objetivo</a:t>
            </a:r>
            <a:r>
              <a:rPr lang="es-AR" dirty="0" smtClean="0"/>
              <a:t>:</a:t>
            </a:r>
          </a:p>
          <a:p>
            <a:pPr>
              <a:buNone/>
            </a:pPr>
            <a:r>
              <a:rPr lang="es-AR" dirty="0" smtClean="0"/>
              <a:t>Disminuir en un 5% la repitencia en tercer grado a través del fortalecimiento de las prácticas de enseñanza y evaluación de lengua y matemática.</a:t>
            </a:r>
          </a:p>
          <a:p>
            <a:pPr>
              <a:buNone/>
            </a:pPr>
            <a:r>
              <a:rPr lang="es-AR" dirty="0" smtClean="0"/>
              <a:t>Meta objetivo: disminuir en un 5% la repitencia.</a:t>
            </a:r>
          </a:p>
          <a:p>
            <a:pPr>
              <a:buNone/>
            </a:pPr>
            <a:r>
              <a:rPr lang="es-AR" dirty="0" smtClean="0"/>
              <a:t>Objeto: la repitencia</a:t>
            </a:r>
          </a:p>
          <a:p>
            <a:pPr>
              <a:buNone/>
            </a:pPr>
            <a:r>
              <a:rPr lang="es-AR" dirty="0" smtClean="0"/>
              <a:t>Contexto: en tercer grado</a:t>
            </a:r>
          </a:p>
          <a:p>
            <a:pPr>
              <a:buNone/>
            </a:pPr>
            <a:r>
              <a:rPr lang="es-AR" dirty="0" smtClean="0"/>
              <a:t>Acción estratégica: fortalecimiento de las prácticas de enseñanza y evaluación en lengua y matemática.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1200"/>
              </a:spcAft>
              <a:buNone/>
            </a:pPr>
            <a:r>
              <a:rPr lang="es-AR" sz="10400" dirty="0"/>
              <a:t>Y ustedes dirán …</a:t>
            </a:r>
          </a:p>
          <a:p>
            <a:pPr algn="ctr">
              <a:spcAft>
                <a:spcPts val="1200"/>
              </a:spcAft>
              <a:buNone/>
            </a:pPr>
            <a:r>
              <a:rPr lang="es-AR" sz="10400" dirty="0" smtClean="0"/>
              <a:t>pero </a:t>
            </a:r>
            <a:r>
              <a:rPr lang="es-AR" sz="10400" dirty="0"/>
              <a:t>si </a:t>
            </a:r>
            <a:r>
              <a:rPr lang="es-AR" sz="10400" b="1" dirty="0"/>
              <a:t>siempre </a:t>
            </a:r>
            <a:r>
              <a:rPr lang="es-AR" sz="10400" dirty="0"/>
              <a:t>planificamos …</a:t>
            </a:r>
          </a:p>
          <a:p>
            <a:pPr algn="ctr"/>
            <a:endParaRPr lang="es-AR" dirty="0"/>
          </a:p>
          <a:p>
            <a:pPr algn="ctr">
              <a:buNone/>
            </a:pPr>
            <a:r>
              <a:rPr lang="es-AR" dirty="0"/>
              <a:t> </a:t>
            </a: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pPr algn="ctr">
              <a:spcAft>
                <a:spcPts val="1200"/>
              </a:spcAft>
              <a:buNone/>
            </a:pPr>
            <a:r>
              <a:rPr lang="es-AR" sz="10400" dirty="0"/>
              <a:t>No incluye al </a:t>
            </a:r>
            <a:r>
              <a:rPr lang="es-AR" sz="10400" dirty="0" smtClean="0"/>
              <a:t>otro</a:t>
            </a:r>
          </a:p>
          <a:p>
            <a:pPr algn="ctr">
              <a:spcAft>
                <a:spcPts val="1200"/>
              </a:spcAft>
              <a:buNone/>
            </a:pPr>
            <a:r>
              <a:rPr lang="es-AR" sz="10400" dirty="0" smtClean="0"/>
              <a:t>No </a:t>
            </a:r>
            <a:r>
              <a:rPr lang="es-AR" sz="10400" dirty="0"/>
              <a:t>incluye la incertidumbre</a:t>
            </a:r>
          </a:p>
          <a:p>
            <a:pPr algn="ctr">
              <a:spcAft>
                <a:spcPts val="1200"/>
              </a:spcAft>
              <a:buNone/>
            </a:pPr>
            <a:r>
              <a:rPr lang="es-AR" sz="10400" dirty="0" smtClean="0"/>
              <a:t>Es </a:t>
            </a:r>
            <a:r>
              <a:rPr lang="es-AR" sz="10400" dirty="0"/>
              <a:t>de una vez y para </a:t>
            </a:r>
            <a:r>
              <a:rPr lang="es-AR" sz="10400" dirty="0" smtClean="0"/>
              <a:t>siempre</a:t>
            </a:r>
            <a:endParaRPr lang="es-AR" sz="10400" dirty="0"/>
          </a:p>
          <a:p>
            <a:pPr algn="ctr">
              <a:spcAft>
                <a:spcPts val="1200"/>
              </a:spcAft>
              <a:buNone/>
            </a:pPr>
            <a:r>
              <a:rPr lang="es-AR" sz="10400" dirty="0" smtClean="0"/>
              <a:t>No </a:t>
            </a:r>
            <a:r>
              <a:rPr lang="es-AR" sz="10400" dirty="0"/>
              <a:t>contempla el cambio</a:t>
            </a:r>
          </a:p>
          <a:p>
            <a:pPr>
              <a:buNone/>
            </a:pPr>
            <a:endParaRPr lang="es-AR" dirty="0"/>
          </a:p>
          <a:p>
            <a:endParaRPr lang="es-AR" dirty="0"/>
          </a:p>
          <a:p>
            <a:pPr>
              <a:buNone/>
            </a:pP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1979712" y="2852936"/>
            <a:ext cx="4104456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600" b="1" dirty="0" smtClean="0">
                <a:solidFill>
                  <a:schemeClr val="tx1"/>
                </a:solidFill>
              </a:rPr>
              <a:t>La planificación tradicional:</a:t>
            </a:r>
            <a:r>
              <a:rPr lang="es-AR" sz="2600" dirty="0" smtClean="0">
                <a:solidFill>
                  <a:schemeClr val="tx1"/>
                </a:solidFill>
              </a:rPr>
              <a:t> </a:t>
            </a:r>
            <a:endParaRPr lang="es-AR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2411760" y="332656"/>
            <a:ext cx="2928937" cy="4619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sz="2400" dirty="0">
                <a:latin typeface="Eras Demi ITC" pitchFamily="34" charset="0"/>
              </a:rPr>
              <a:t>LA ESTRATEGIA</a:t>
            </a:r>
            <a:endParaRPr lang="es-ES" altLang="en-US" sz="2400" dirty="0">
              <a:latin typeface="Eras Demi ITC" pitchFamily="34" charset="0"/>
            </a:endParaRPr>
          </a:p>
        </p:txBody>
      </p:sp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23850" y="908720"/>
            <a:ext cx="820859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34950" indent="-234950" eaLnBrk="1" hangingPunct="1">
              <a:lnSpc>
                <a:spcPct val="90000"/>
              </a:lnSpc>
              <a:spcBef>
                <a:spcPts val="180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s-ES" sz="2200" dirty="0">
                <a:latin typeface="Eras Demi ITC" pitchFamily="34" charset="0"/>
              </a:rPr>
              <a:t>Camino o vía que conduce a objetivos deseados. </a:t>
            </a:r>
            <a:endParaRPr lang="es-ES" sz="2200" dirty="0" smtClean="0">
              <a:latin typeface="Eras Demi ITC" pitchFamily="34" charset="0"/>
            </a:endParaRPr>
          </a:p>
          <a:p>
            <a:pPr marL="108000" indent="-234950" eaLnBrk="1" hangingPunct="1">
              <a:spcBef>
                <a:spcPts val="120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s-AR" sz="2200" dirty="0" smtClean="0">
                <a:latin typeface="Eras Demi ITC" pitchFamily="34" charset="0"/>
              </a:rPr>
              <a:t>Proceso </a:t>
            </a:r>
            <a:r>
              <a:rPr lang="es-AR" sz="2200" dirty="0">
                <a:latin typeface="Eras Demi ITC" pitchFamily="34" charset="0"/>
              </a:rPr>
              <a:t>planificado que utiliza dispositivos para </a:t>
            </a:r>
          </a:p>
          <a:p>
            <a:pPr marL="180000" indent="-234950" eaLnBrk="1" hangingPunct="1">
              <a:spcBef>
                <a:spcPts val="0"/>
              </a:spcBef>
              <a:tabLst>
                <a:tab pos="266700" algn="l"/>
              </a:tabLst>
              <a:defRPr/>
            </a:pPr>
            <a:r>
              <a:rPr lang="es-AR" sz="2200" dirty="0">
                <a:latin typeface="Eras Demi ITC" pitchFamily="34" charset="0"/>
              </a:rPr>
              <a:t>    cumplir ciertos objetivos en un lugar y tiempo dado</a:t>
            </a:r>
            <a:r>
              <a:rPr lang="es-AR" sz="2200" dirty="0" smtClean="0">
                <a:latin typeface="Eras Demi ITC" pitchFamily="34" charset="0"/>
              </a:rPr>
              <a:t>.</a:t>
            </a:r>
          </a:p>
          <a:p>
            <a:pPr marL="180000" indent="-234950" eaLnBrk="1" hangingPunct="1">
              <a:spcBef>
                <a:spcPts val="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s-AR" sz="2200" dirty="0" smtClean="0">
                <a:latin typeface="Eras Demi ITC" pitchFamily="34" charset="0"/>
              </a:rPr>
              <a:t> ¿De qué manera nos proponemos lograr el/los Objetivo/s? –acción estratégica-</a:t>
            </a:r>
            <a:endParaRPr lang="es-ES" sz="2200" dirty="0">
              <a:latin typeface="Eras Demi ITC" pitchFamily="34" charset="0"/>
            </a:endParaRPr>
          </a:p>
          <a:p>
            <a:pPr marL="234950" indent="-234950" eaLnBrk="1" hangingPunct="1">
              <a:spcBef>
                <a:spcPts val="120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s-ES" sz="2200" dirty="0">
                <a:latin typeface="Eras Demi ITC" pitchFamily="34" charset="0"/>
              </a:rPr>
              <a:t>En contextos donde hay: velocidad en los </a:t>
            </a:r>
            <a:r>
              <a:rPr lang="es-ES" sz="2200" dirty="0" smtClean="0">
                <a:latin typeface="Eras Demi ITC" pitchFamily="34" charset="0"/>
              </a:rPr>
              <a:t>cambios</a:t>
            </a:r>
            <a:r>
              <a:rPr lang="es-ES" sz="2200" dirty="0">
                <a:latin typeface="Eras Demi ITC" pitchFamily="34" charset="0"/>
              </a:rPr>
              <a:t>, complejidad, búsqueda de sentidos</a:t>
            </a:r>
            <a:r>
              <a:rPr lang="es-ES" sz="2200" dirty="0" smtClean="0">
                <a:latin typeface="Eras Demi ITC" pitchFamily="34" charset="0"/>
              </a:rPr>
              <a:t>, conflicto</a:t>
            </a:r>
            <a:r>
              <a:rPr lang="es-ES" sz="2200" dirty="0">
                <a:latin typeface="Eras Demi ITC" pitchFamily="34" charset="0"/>
              </a:rPr>
              <a:t>, resistencias, encuentra su justificación la estrategia.</a:t>
            </a:r>
          </a:p>
          <a:p>
            <a:pPr marL="234950" indent="-234950" eaLnBrk="1" hangingPunct="1">
              <a:lnSpc>
                <a:spcPct val="90000"/>
              </a:lnSpc>
              <a:spcBef>
                <a:spcPts val="120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s-ES" sz="2200" dirty="0">
                <a:latin typeface="Eras Demi ITC" pitchFamily="34" charset="0"/>
              </a:rPr>
              <a:t>La estrategia implica una </a:t>
            </a:r>
            <a:r>
              <a:rPr lang="es-ES" sz="2200" b="1" dirty="0">
                <a:latin typeface="Eras Demi ITC" pitchFamily="34" charset="0"/>
              </a:rPr>
              <a:t>elección</a:t>
            </a:r>
            <a:r>
              <a:rPr lang="es-ES" sz="2200" dirty="0">
                <a:latin typeface="Eras Demi ITC" pitchFamily="34" charset="0"/>
              </a:rPr>
              <a:t> y una </a:t>
            </a:r>
            <a:r>
              <a:rPr lang="es-ES" sz="2200" b="1" dirty="0">
                <a:latin typeface="Eras Demi ITC" pitchFamily="34" charset="0"/>
              </a:rPr>
              <a:t>renuncia</a:t>
            </a:r>
            <a:r>
              <a:rPr lang="es-ES" sz="2200" dirty="0">
                <a:latin typeface="Eras Demi ITC" pitchFamily="34" charset="0"/>
              </a:rPr>
              <a:t>.</a:t>
            </a:r>
          </a:p>
          <a:p>
            <a:pPr marL="234950" indent="-234950" eaLnBrk="1" hangingPunct="1">
              <a:lnSpc>
                <a:spcPct val="90000"/>
              </a:lnSpc>
              <a:spcBef>
                <a:spcPts val="180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s-ES" sz="2200" dirty="0">
                <a:latin typeface="Eras Demi ITC" pitchFamily="34" charset="0"/>
              </a:rPr>
              <a:t>La estrategia implica vincular el fin y los medios, </a:t>
            </a:r>
            <a:r>
              <a:rPr lang="es-ES" sz="2200" dirty="0" smtClean="0">
                <a:latin typeface="Eras Demi ITC" pitchFamily="34" charset="0"/>
              </a:rPr>
              <a:t>en </a:t>
            </a:r>
            <a:r>
              <a:rPr lang="es-ES" sz="2200" dirty="0">
                <a:latin typeface="Eras Demi ITC" pitchFamily="34" charset="0"/>
              </a:rPr>
              <a:t>un contexto cambiante y en permanente transformación. </a:t>
            </a:r>
            <a:endParaRPr lang="es-ES" sz="2200" dirty="0" smtClean="0">
              <a:latin typeface="Eras Demi ITC" pitchFamily="34" charset="0"/>
            </a:endParaRPr>
          </a:p>
          <a:p>
            <a:pPr marL="234950" indent="-234950" eaLnBrk="1" hangingPunct="1">
              <a:lnSpc>
                <a:spcPct val="90000"/>
              </a:lnSpc>
              <a:spcBef>
                <a:spcPts val="1200"/>
              </a:spcBef>
              <a:tabLst>
                <a:tab pos="266700" algn="l"/>
              </a:tabLst>
              <a:defRPr/>
            </a:pPr>
            <a:r>
              <a:rPr lang="es-ES" sz="2200" dirty="0" smtClean="0">
                <a:latin typeface="Eras Demi ITC" pitchFamily="34" charset="0"/>
              </a:rPr>
              <a:t>¿Por qué es necesario desagregar cada objetivo en acciones estratégicas?</a:t>
            </a:r>
          </a:p>
          <a:p>
            <a:pPr marL="234950" indent="-234950">
              <a:lnSpc>
                <a:spcPct val="90000"/>
              </a:lnSpc>
              <a:spcBef>
                <a:spcPts val="1200"/>
              </a:spcBef>
              <a:tabLst>
                <a:tab pos="266700" algn="l"/>
              </a:tabLst>
              <a:defRPr/>
            </a:pPr>
            <a:r>
              <a:rPr lang="es-AR" sz="2400" b="1" dirty="0" smtClean="0"/>
              <a:t>    Implementación</a:t>
            </a:r>
            <a:r>
              <a:rPr lang="es-AR" sz="2400" dirty="0" smtClean="0"/>
              <a:t> ¿Cómo lo conseguimos?</a:t>
            </a:r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>
              <a:lnSpc>
                <a:spcPct val="90000"/>
              </a:lnSpc>
              <a:tabLst>
                <a:tab pos="266700" algn="l"/>
              </a:tabLst>
              <a:defRPr/>
            </a:pPr>
            <a:endParaRPr lang="es-AR" sz="2400" dirty="0" smtClean="0"/>
          </a:p>
          <a:p>
            <a:pPr marL="234950" indent="-234950" eaLnBrk="1" hangingPunct="1">
              <a:lnSpc>
                <a:spcPct val="90000"/>
              </a:lnSpc>
              <a:spcBef>
                <a:spcPts val="0"/>
              </a:spcBef>
              <a:tabLst>
                <a:tab pos="266700" algn="l"/>
              </a:tabLst>
              <a:defRPr/>
            </a:pPr>
            <a:endParaRPr lang="es-ES" sz="2200" dirty="0" smtClean="0">
              <a:latin typeface="Eras Demi ITC" pitchFamily="34" charset="0"/>
            </a:endParaRPr>
          </a:p>
          <a:p>
            <a:pPr marL="234950" indent="-234950" eaLnBrk="1" hangingPunct="1">
              <a:lnSpc>
                <a:spcPct val="90000"/>
              </a:lnSpc>
              <a:spcBef>
                <a:spcPts val="0"/>
              </a:spcBef>
              <a:tabLst>
                <a:tab pos="266700" algn="l"/>
              </a:tabLst>
              <a:defRPr/>
            </a:pPr>
            <a:endParaRPr lang="es-ES" sz="2200" dirty="0" smtClean="0">
              <a:latin typeface="Eras Demi ITC" pitchFamily="34" charset="0"/>
            </a:endParaRPr>
          </a:p>
          <a:p>
            <a:pPr marL="234950" indent="-234950" eaLnBrk="1" hangingPunct="1">
              <a:lnSpc>
                <a:spcPct val="90000"/>
              </a:lnSpc>
              <a:spcBef>
                <a:spcPts val="0"/>
              </a:spcBef>
              <a:tabLst>
                <a:tab pos="266700" algn="l"/>
              </a:tabLst>
              <a:defRPr/>
            </a:pPr>
            <a:endParaRPr lang="es-ES" sz="2200" dirty="0">
              <a:latin typeface="Eras Demi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r>
              <a:rPr lang="es-AR" sz="2400" dirty="0" smtClean="0"/>
              <a:t>Plan de acción:</a:t>
            </a:r>
          </a:p>
          <a:p>
            <a:r>
              <a:rPr lang="es-AR" sz="2400" dirty="0" smtClean="0"/>
              <a:t>Cuanto más preciso sea más fácil será monitorear su cumplimiento.</a:t>
            </a:r>
          </a:p>
          <a:p>
            <a:endParaRPr lang="es-AR" sz="2400" dirty="0" smtClean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467544" y="1916832"/>
          <a:ext cx="7776864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Acción o Tareas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Responsable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Plazos - Tiempos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Recursos necesarios</a:t>
                      </a:r>
                      <a:endParaRPr lang="es-AR" sz="2400" dirty="0"/>
                    </a:p>
                  </a:txBody>
                  <a:tcPr/>
                </a:tc>
              </a:tr>
              <a:tr h="1440160"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714500" y="428625"/>
            <a:ext cx="6985000" cy="860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ES" altLang="en-US" sz="2400">
                <a:latin typeface="Eras Demi ITC" pitchFamily="34" charset="0"/>
              </a:rPr>
              <a:t>Ejemplo de actividades eventuales y/o rutinarias no enmarcadas en proyectos</a:t>
            </a:r>
          </a:p>
        </p:txBody>
      </p:sp>
      <p:sp>
        <p:nvSpPr>
          <p:cNvPr id="16387" name="2 CuadroTexto"/>
          <p:cNvSpPr txBox="1">
            <a:spLocks noChangeArrowheads="1"/>
          </p:cNvSpPr>
          <p:nvPr/>
        </p:nvSpPr>
        <p:spPr bwMode="auto">
          <a:xfrm>
            <a:off x="0" y="1500188"/>
            <a:ext cx="9144000" cy="5308600"/>
          </a:xfrm>
          <a:prstGeom prst="rect">
            <a:avLst/>
          </a:prstGeom>
          <a:solidFill>
            <a:srgbClr val="FFCC99">
              <a:alpha val="30980"/>
            </a:srgbClr>
          </a:solidFill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Entrevistas informales a estudiantes con dificultades en el proceso de escolarización.</a:t>
            </a:r>
            <a:endParaRPr lang="es-AR" altLang="en-US" sz="1900" b="1">
              <a:latin typeface="Eras Demi ITC" pitchFamily="34" charset="0"/>
            </a:endParaRPr>
          </a:p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Confección de planillas e instrumentos de recolección de información y registro de datos sobre casos individuales de estudiantes y grupos-cursos</a:t>
            </a:r>
            <a:endParaRPr lang="es-AR" altLang="en-US" sz="1900" b="1">
              <a:latin typeface="Eras Demi ITC" pitchFamily="34" charset="0"/>
            </a:endParaRPr>
          </a:p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Entrevistas informales a padres de alumnos con dificultades en el proceso de escolarización.</a:t>
            </a:r>
            <a:endParaRPr lang="es-AR" altLang="en-US" sz="1900" b="1">
              <a:latin typeface="Eras Demi ITC" pitchFamily="34" charset="0"/>
            </a:endParaRPr>
          </a:p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Acompañamiento de alumnos en situación de asistencia tutorial en períodos de exámenes.</a:t>
            </a:r>
            <a:endParaRPr lang="es-AR" altLang="en-US" sz="1900" b="1">
              <a:latin typeface="Eras Demi ITC" pitchFamily="34" charset="0"/>
            </a:endParaRPr>
          </a:p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Difusión e información a los Padres y/o Tutores sobre los distintos espacios pedagógicos que ofrece la escuela (CAJ, Tutorías, etc.)</a:t>
            </a:r>
            <a:endParaRPr lang="es-AR" altLang="en-US" sz="1900" b="1">
              <a:latin typeface="Eras Demi ITC" pitchFamily="34" charset="0"/>
            </a:endParaRPr>
          </a:p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Trabajar conjuntamente con los Preceptores en los procesos de mediación entre docentes y alumnos, alumnos-alumnos como así también en el control de los Cuadernos de Seguimiento de cada curso.</a:t>
            </a:r>
            <a:endParaRPr lang="es-AR" altLang="en-US" sz="1900" b="1">
              <a:latin typeface="Eras Demi ITC" pitchFamily="34" charset="0"/>
            </a:endParaRPr>
          </a:p>
          <a:p>
            <a:pPr marL="179388" lvl="1" algn="just" eaLnBrk="1" hangingPunct="1">
              <a:spcAft>
                <a:spcPts val="600"/>
              </a:spcAft>
              <a:buFont typeface="Arial" charset="0"/>
              <a:buChar char="•"/>
            </a:pPr>
            <a:r>
              <a:rPr lang="es-ES" altLang="en-US" sz="1900">
                <a:latin typeface="Eras Demi ITC" pitchFamily="34" charset="0"/>
              </a:rPr>
              <a:t>Apoyar la tarea de la institución educativa en espacios de atención a las familias, ya sea por situaciones vinculadas al estudio y/o convivencia escolar. </a:t>
            </a:r>
            <a:endParaRPr lang="es-AR" altLang="en-US" sz="1900" b="1">
              <a:latin typeface="Eras Demi ITC" pitchFamily="34" charset="0"/>
            </a:endParaRPr>
          </a:p>
          <a:p>
            <a:pPr eaLnBrk="1" hangingPunct="1"/>
            <a:endParaRPr lang="es-AR" altLang="en-US" sz="1900">
              <a:latin typeface="Eras Demi ITC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0" y="1500188"/>
            <a:ext cx="91440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MX" altLang="en-US" b="1" dirty="0">
                <a:latin typeface="Eras Medium ITC" pitchFamily="34" charset="0"/>
              </a:rPr>
              <a:t>LA ELABORACIÓN DE INSTRUMENTOS DE RECOLECCIÓN DE INFORMACIÓN: 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39552" y="980728"/>
            <a:ext cx="8064500" cy="3768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50000"/>
              </a:spcBef>
            </a:pPr>
            <a:r>
              <a:rPr lang="es-MX" altLang="en-US" b="1" dirty="0">
                <a:solidFill>
                  <a:srgbClr val="FF0000"/>
                </a:solidFill>
                <a:latin typeface="Eras Medium ITC" pitchFamily="34" charset="0"/>
              </a:rPr>
              <a:t>TÉCNICAS CUALITATIVAS (algunos ejemplos)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sz="1700" b="1" dirty="0">
                <a:latin typeface="Eras Medium ITC" pitchFamily="34" charset="0"/>
              </a:rPr>
              <a:t>Ficha de sistematización de la información escolar: destinada a recolectar información escrita que se encuentra disponible y no sistematizada en la escuela.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sz="1700" b="1" dirty="0">
                <a:latin typeface="Eras Medium ITC" pitchFamily="34" charset="0"/>
              </a:rPr>
              <a:t>Análisis de material: elaboración de guías estructuradas para el análisis de documentos que posee la escuela, tales como: libros de actas de reuniones de personal, cuadernos/carpetas, planificación/carpeta didáctica, legajos de alumnos, etc.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sz="1700" b="1" dirty="0">
                <a:latin typeface="Eras Medium ITC" pitchFamily="34" charset="0"/>
              </a:rPr>
              <a:t>Guías de entrevistas/reunión: alumnos, padres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sz="1700" b="1" dirty="0">
                <a:latin typeface="Eras Medium ITC" pitchFamily="34" charset="0"/>
              </a:rPr>
              <a:t>Guía de observación participante y no participante de diferentes espacios: aula, recreos, comedor, jornada de actividades institucionales, entradas, salidas, etc.</a:t>
            </a:r>
            <a:endParaRPr lang="es-ES" altLang="en-US" sz="1700" b="1" dirty="0">
              <a:latin typeface="Eras Medium ITC" pitchFamily="34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539552" y="4869160"/>
            <a:ext cx="8135938" cy="161582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50000"/>
              </a:spcBef>
            </a:pPr>
            <a:r>
              <a:rPr lang="es-MX" altLang="en-US" b="1" dirty="0">
                <a:solidFill>
                  <a:srgbClr val="FF0000"/>
                </a:solidFill>
                <a:latin typeface="Eras Medium ITC" pitchFamily="34" charset="0"/>
              </a:rPr>
              <a:t>TÉCNICAS CUANTITATIVAS (algunos ejemplos)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b="1" dirty="0">
                <a:latin typeface="Eras Medium ITC" pitchFamily="34" charset="0"/>
              </a:rPr>
              <a:t>Encuestas de ítems cerrados y abiertos a docentes, alumnos, etc.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b="1" dirty="0">
                <a:latin typeface="Eras Medium ITC" pitchFamily="34" charset="0"/>
              </a:rPr>
              <a:t>Pruebas destinadas a los alumnos de cada espacio curricular</a:t>
            </a:r>
            <a:r>
              <a:rPr lang="es-MX" altLang="en-US" b="1" dirty="0" smtClean="0">
                <a:latin typeface="Eras Medium ITC" pitchFamily="34" charset="0"/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UcPeriod"/>
            </a:pPr>
            <a:r>
              <a:rPr lang="es-MX" altLang="en-US" b="1" dirty="0" smtClean="0">
                <a:latin typeface="Eras Medium ITC" pitchFamily="34" charset="0"/>
              </a:rPr>
              <a:t>Registro de calificaciones, de promovidos, de asistencia, etc.</a:t>
            </a:r>
            <a:endParaRPr lang="es-ES" altLang="en-US" b="1" dirty="0">
              <a:latin typeface="Eras Medium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Consignas de trabajo:</a:t>
            </a:r>
          </a:p>
          <a:p>
            <a:pPr marL="514350" indent="-514350">
              <a:buAutoNum type="arabicParenR"/>
            </a:pPr>
            <a:r>
              <a:rPr lang="es-AR" dirty="0" smtClean="0"/>
              <a:t>Leer el material La mejora requiere planificación, acuerdos y evaluación continua de Silvina </a:t>
            </a:r>
            <a:r>
              <a:rPr lang="es-AR" dirty="0" err="1" smtClean="0"/>
              <a:t>Gvirtz</a:t>
            </a:r>
            <a:r>
              <a:rPr lang="es-AR" dirty="0" smtClean="0"/>
              <a:t> y otros.</a:t>
            </a:r>
          </a:p>
          <a:p>
            <a:pPr marL="514350" indent="-514350">
              <a:buAutoNum type="arabicParenR"/>
            </a:pPr>
            <a:r>
              <a:rPr lang="es-AR" dirty="0" smtClean="0"/>
              <a:t>Analizar el PEC de la escuela y comparar con la Planificación estratégica (similitudes y diferencias).</a:t>
            </a:r>
          </a:p>
          <a:p>
            <a:pPr marL="514350" indent="-514350">
              <a:buAutoNum type="arabicParenR"/>
            </a:pPr>
            <a:r>
              <a:rPr lang="es-AR" dirty="0" smtClean="0"/>
              <a:t>Incluir en el PEC los cambios necesarios para transformarlo en una Planificación estratégica que permita mejorar la escuela</a:t>
            </a: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4122"/>
          </a:xfrm>
        </p:spPr>
        <p:txBody>
          <a:bodyPr>
            <a:normAutofit/>
          </a:bodyPr>
          <a:lstStyle/>
          <a:p>
            <a:r>
              <a:rPr lang="es-AR" sz="3200" b="1" dirty="0"/>
              <a:t>Un nuevo paradigma en planificación …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AR" sz="2800" dirty="0" smtClean="0"/>
              <a:t>La </a:t>
            </a:r>
            <a:r>
              <a:rPr lang="es-AR" sz="2800" dirty="0"/>
              <a:t>planificación estratégica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dirty="0" smtClean="0"/>
          </a:p>
          <a:p>
            <a:pPr>
              <a:buNone/>
            </a:pPr>
            <a:r>
              <a:rPr lang="es-AR" sz="2800" dirty="0" smtClean="0"/>
              <a:t>implica elegir, priorizar, definir opciones a futuro y proveer los medios.</a:t>
            </a:r>
          </a:p>
          <a:p>
            <a:pPr>
              <a:buNone/>
            </a:pPr>
            <a:r>
              <a:rPr lang="es-AR" sz="2800" dirty="0" smtClean="0"/>
              <a:t>implica </a:t>
            </a:r>
            <a:r>
              <a:rPr lang="es-AR" sz="2800" b="1" dirty="0" smtClean="0"/>
              <a:t>registrar </a:t>
            </a:r>
            <a:r>
              <a:rPr lang="es-AR" sz="2800" dirty="0"/>
              <a:t>los datos del contexto y </a:t>
            </a:r>
            <a:r>
              <a:rPr lang="es-AR" sz="2800" b="1" dirty="0"/>
              <a:t>volver a </a:t>
            </a:r>
            <a:r>
              <a:rPr lang="es-AR" sz="2800" b="1" dirty="0" smtClean="0"/>
              <a:t>él</a:t>
            </a:r>
            <a:r>
              <a:rPr lang="es-AR" sz="2800" dirty="0" smtClean="0"/>
              <a:t> para </a:t>
            </a:r>
            <a:r>
              <a:rPr lang="es-AR" sz="2800" dirty="0"/>
              <a:t>dar una respuesta lo más ajustada posible a </a:t>
            </a:r>
            <a:r>
              <a:rPr lang="es-AR" sz="2800" dirty="0" smtClean="0"/>
              <a:t>sus necesidades.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dirty="0"/>
          </a:p>
          <a:p>
            <a:endParaRPr lang="es-AR" dirty="0"/>
          </a:p>
        </p:txBody>
      </p:sp>
      <p:sp>
        <p:nvSpPr>
          <p:cNvPr id="4" name="3 Flecha abajo"/>
          <p:cNvSpPr/>
          <p:nvPr/>
        </p:nvSpPr>
        <p:spPr>
          <a:xfrm>
            <a:off x="4355976" y="2204864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043608" y="2214562"/>
            <a:ext cx="7436817" cy="249299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AR" altLang="en-US" sz="2400" dirty="0">
                <a:latin typeface="Eras Demi ITC" pitchFamily="34" charset="0"/>
              </a:rPr>
              <a:t>  Parte del </a:t>
            </a:r>
            <a:r>
              <a:rPr lang="es-AR" altLang="en-US" sz="2400" b="1" dirty="0">
                <a:latin typeface="Eras Demi ITC" pitchFamily="34" charset="0"/>
              </a:rPr>
              <a:t>Problema</a:t>
            </a:r>
            <a:r>
              <a:rPr lang="es-AR" altLang="en-US" sz="2400" dirty="0">
                <a:latin typeface="Eras Demi ITC" pitchFamily="34" charset="0"/>
              </a:rPr>
              <a:t> como eje central para el Planeamiento. El problema es el que estructura todos los momentos.</a:t>
            </a:r>
            <a:r>
              <a:rPr lang="es-ES" altLang="en-US" sz="2400" dirty="0">
                <a:latin typeface="Eras Demi ITC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altLang="en-US" sz="2400" dirty="0">
                <a:latin typeface="Eras Demi ITC" pitchFamily="34" charset="0"/>
              </a:rPr>
              <a:t>  Se caracteriza por ser Modular, es decir que está constituida por unidades que pueden agregarse, dimensionar y combinarse.</a:t>
            </a:r>
          </a:p>
        </p:txBody>
      </p:sp>
      <p:sp>
        <p:nvSpPr>
          <p:cNvPr id="12291" name="3 CuadroTexto"/>
          <p:cNvSpPr txBox="1">
            <a:spLocks noChangeArrowheads="1"/>
          </p:cNvSpPr>
          <p:nvPr/>
        </p:nvSpPr>
        <p:spPr bwMode="auto">
          <a:xfrm>
            <a:off x="971600" y="714375"/>
            <a:ext cx="7488832" cy="4619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s-AR" altLang="en-US" sz="2400" dirty="0">
                <a:latin typeface="Eras Demi ITC" pitchFamily="34" charset="0"/>
              </a:rPr>
              <a:t>Planificación Estratégica Situacional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b="1" dirty="0" smtClean="0"/>
              <a:t>Los </a:t>
            </a:r>
            <a:r>
              <a:rPr lang="es-AR" sz="3200" b="1" dirty="0"/>
              <a:t>supuestos de la planificación estratégica</a:t>
            </a:r>
            <a:r>
              <a:rPr lang="es-AR" sz="3200" dirty="0" smtClean="0"/>
              <a:t> 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r>
              <a:rPr lang="es-AR" sz="3400" dirty="0"/>
              <a:t>La planificación no es lineal</a:t>
            </a:r>
          </a:p>
          <a:p>
            <a:pPr>
              <a:buNone/>
            </a:pPr>
            <a:r>
              <a:rPr lang="es-AR" sz="3400" dirty="0"/>
              <a:t> </a:t>
            </a:r>
          </a:p>
          <a:p>
            <a:r>
              <a:rPr lang="es-AR" sz="3400" dirty="0"/>
              <a:t> La imagen objetivo no se adquiere en un solo paso</a:t>
            </a:r>
          </a:p>
          <a:p>
            <a:pPr>
              <a:buNone/>
            </a:pPr>
            <a:endParaRPr lang="es-AR" sz="3400" dirty="0"/>
          </a:p>
          <a:p>
            <a:r>
              <a:rPr lang="es-AR" sz="3400" dirty="0"/>
              <a:t> Hay posibilidad de redefinir la imagen objetivo</a:t>
            </a:r>
          </a:p>
          <a:p>
            <a:pPr>
              <a:buNone/>
            </a:pPr>
            <a:endParaRPr lang="es-AR" sz="3400" dirty="0"/>
          </a:p>
          <a:p>
            <a:r>
              <a:rPr lang="es-AR" sz="3400" dirty="0"/>
              <a:t> La planificación no cesa nunca</a:t>
            </a:r>
          </a:p>
          <a:p>
            <a:pPr>
              <a:buNone/>
            </a:pPr>
            <a:endParaRPr lang="es-AR" sz="3400" dirty="0"/>
          </a:p>
          <a:p>
            <a:r>
              <a:rPr lang="es-AR" sz="3400" dirty="0"/>
              <a:t> Hay un grado de incertidumbre que no se puede </a:t>
            </a:r>
            <a:r>
              <a:rPr lang="es-AR" sz="3400" dirty="0" smtClean="0"/>
              <a:t>evitar</a:t>
            </a:r>
          </a:p>
          <a:p>
            <a:pPr>
              <a:buNone/>
            </a:pPr>
            <a:endParaRPr lang="es-AR" sz="3400" dirty="0" smtClean="0"/>
          </a:p>
          <a:p>
            <a:r>
              <a:rPr lang="es-AR" sz="3400" dirty="0" smtClean="0"/>
              <a:t> </a:t>
            </a:r>
            <a:r>
              <a:rPr lang="es-AR" sz="3400" dirty="0"/>
              <a:t>La evaluación y el monitoreo del as acciones me hacer redefinir en forma permanente mis acciones</a:t>
            </a:r>
            <a:r>
              <a:rPr lang="es-AR" sz="3400" dirty="0" smtClean="0"/>
              <a:t>.</a:t>
            </a:r>
          </a:p>
          <a:p>
            <a:r>
              <a:rPr lang="es-AR" sz="3400" dirty="0" smtClean="0"/>
              <a:t>La planificación estratégica debe convertirse en un plan de mejora, que ayude a direccionar, guiar y acompañar la acción escolar, y su fin último debe ser la construcción de una buena escuela.</a:t>
            </a:r>
            <a:endParaRPr lang="es-AR" sz="3400" dirty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AR" sz="3200" b="1" dirty="0" smtClean="0"/>
              <a:t/>
            </a:r>
            <a:br>
              <a:rPr lang="es-AR" sz="3200" b="1" dirty="0" smtClean="0"/>
            </a:br>
            <a:r>
              <a:rPr lang="es-AR" sz="3200" b="1" dirty="0" smtClean="0"/>
              <a:t/>
            </a:r>
            <a:br>
              <a:rPr lang="es-AR" sz="3200" b="1" dirty="0" smtClean="0"/>
            </a:br>
            <a:r>
              <a:rPr lang="es-AR" sz="3200" b="1" dirty="0" smtClean="0"/>
              <a:t>La </a:t>
            </a:r>
            <a:r>
              <a:rPr lang="es-AR" sz="3200" b="1" dirty="0"/>
              <a:t>estrategia y la Gestión Escolar (</a:t>
            </a:r>
            <a:r>
              <a:rPr lang="es-AR" sz="3200" dirty="0"/>
              <a:t>Fuente: </a:t>
            </a:r>
            <a:r>
              <a:rPr lang="es-AR" sz="3200" dirty="0" err="1"/>
              <a:t>Minvielle</a:t>
            </a:r>
            <a:r>
              <a:rPr lang="es-AR" sz="3200" dirty="0"/>
              <a:t>, 2004</a:t>
            </a:r>
            <a:r>
              <a:rPr lang="es-AR" sz="3200" b="1" dirty="0"/>
              <a:t>)</a:t>
            </a:r>
            <a:r>
              <a:rPr lang="es-AR" sz="3200" dirty="0"/>
              <a:t/>
            </a:r>
            <a:br>
              <a:rPr lang="es-AR" sz="3200" dirty="0"/>
            </a:br>
            <a:r>
              <a:rPr lang="es-AR" sz="3200" dirty="0"/>
              <a:t> </a:t>
            </a:r>
            <a:br>
              <a:rPr lang="es-AR" sz="3200" dirty="0"/>
            </a:b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endParaRPr lang="es-AR" dirty="0" smtClean="0"/>
          </a:p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r>
              <a:rPr lang="es-AR" dirty="0" smtClean="0"/>
              <a:t>• </a:t>
            </a:r>
            <a:r>
              <a:rPr lang="es-AR" sz="2600" dirty="0" smtClean="0"/>
              <a:t>El </a:t>
            </a:r>
            <a:r>
              <a:rPr lang="es-AR" sz="2600" dirty="0"/>
              <a:t>planeamiento estratégico no es sólo un conjunto de técnicas de planeamiento sino ante todo una postura frente a la gestión </a:t>
            </a:r>
            <a:r>
              <a:rPr lang="es-AR" sz="2600" dirty="0" smtClean="0"/>
              <a:t>escolar.</a:t>
            </a:r>
          </a:p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endParaRPr lang="es-AR" sz="2600" dirty="0"/>
          </a:p>
          <a:p>
            <a:pPr>
              <a:lnSpc>
                <a:spcPct val="150000"/>
              </a:lnSpc>
              <a:buNone/>
            </a:pPr>
            <a:r>
              <a:rPr lang="es-AR" sz="2600" dirty="0" smtClean="0"/>
              <a:t>• No </a:t>
            </a:r>
            <a:r>
              <a:rPr lang="es-AR" sz="2600" dirty="0"/>
              <a:t>indica cómo son y cómo deberían ser las cosas, sino que  ante todo reflexiona acerca de </a:t>
            </a:r>
            <a:r>
              <a:rPr lang="es-AR" sz="2600" b="1" dirty="0"/>
              <a:t>qué hacer </a:t>
            </a:r>
            <a:r>
              <a:rPr lang="es-AR" sz="2600" dirty="0"/>
              <a:t>y </a:t>
            </a:r>
            <a:r>
              <a:rPr lang="es-AR" sz="2600" b="1" dirty="0"/>
              <a:t>cómo hacer </a:t>
            </a:r>
            <a:r>
              <a:rPr lang="es-AR" sz="2600" dirty="0"/>
              <a:t>para que las cosas sean como deberían ser.</a:t>
            </a:r>
          </a:p>
          <a:p>
            <a:pPr>
              <a:buNone/>
            </a:pPr>
            <a:r>
              <a:rPr lang="es-AR" sz="2600" dirty="0"/>
              <a:t> 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dirty="0"/>
              <a:t>Planeamiento Tradicional vs. Planeamiento </a:t>
            </a:r>
            <a:r>
              <a:rPr lang="es-AR" sz="2800" dirty="0" smtClean="0"/>
              <a:t>Estratégico</a:t>
            </a:r>
            <a:endParaRPr lang="es-AR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537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32656">
                <a:tc>
                  <a:txBody>
                    <a:bodyPr/>
                    <a:lstStyle/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Tradicional 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Estratégico</a:t>
                      </a:r>
                      <a:endParaRPr lang="es-AR" sz="2400" dirty="0"/>
                    </a:p>
                  </a:txBody>
                  <a:tcPr/>
                </a:tc>
              </a:tr>
              <a:tr h="3600400">
                <a:tc>
                  <a:txBody>
                    <a:bodyPr/>
                    <a:lstStyle/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•Planeamiento reactivo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•Planeamiento técnico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s-A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•Planeamiento para el mantenimiento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•Escisión entre el conocimiento y la acción</a:t>
                      </a:r>
                    </a:p>
                    <a:p>
                      <a:endParaRPr lang="es-A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•Centrado en el futuro</a:t>
                      </a:r>
                    </a:p>
                    <a:p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•Planeamiento proactivo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•Planeamiento político: participativo, interactivo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s-A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•Planeamiento para la mejora</a:t>
                      </a: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s-A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•Conocimiento y acción forman parte del proceso</a:t>
                      </a:r>
                    </a:p>
                    <a:p>
                      <a:endParaRPr lang="es-AR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A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•Centrado en el presente</a:t>
                      </a:r>
                    </a:p>
                    <a:p>
                      <a:endParaRPr lang="es-A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2674</Words>
  <Application>Microsoft Office PowerPoint</Application>
  <PresentationFormat>Presentación en pantalla (4:3)</PresentationFormat>
  <Paragraphs>423</Paragraphs>
  <Slides>45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7" baseType="lpstr">
      <vt:lpstr>Tema de Office</vt:lpstr>
      <vt:lpstr>Document</vt:lpstr>
      <vt:lpstr>Diapositiva 1</vt:lpstr>
      <vt:lpstr>   La planificación estratégica como HERRAMIENTA de gestión </vt:lpstr>
      <vt:lpstr>Diapositiva 3</vt:lpstr>
      <vt:lpstr>Diapositiva 4</vt:lpstr>
      <vt:lpstr>Un nuevo paradigma en planificación …</vt:lpstr>
      <vt:lpstr>Diapositiva 6</vt:lpstr>
      <vt:lpstr>Los supuestos de la planificación estratégica </vt:lpstr>
      <vt:lpstr>  La estrategia y la Gestión Escolar (Fuente: Minvielle, 2004)   </vt:lpstr>
      <vt:lpstr>Planeamiento Tradicional vs. Planeamiento Estratégico</vt:lpstr>
      <vt:lpstr>Plan estratégico: características</vt:lpstr>
      <vt:lpstr> Elaborar un plan estratégico a mediano y largo plazo implica: </vt:lpstr>
      <vt:lpstr> Un proceso de planeamiento institucional implica:  </vt:lpstr>
      <vt:lpstr>   EL PLAN DE ACCIÓN     </vt:lpstr>
      <vt:lpstr>Diapositiva 14</vt:lpstr>
      <vt:lpstr>Diapositiva 15</vt:lpstr>
      <vt:lpstr>Momentos del planeamiento estratégico:</vt:lpstr>
      <vt:lpstr>Diapositiva 17</vt:lpstr>
      <vt:lpstr>VISIÓN</vt:lpstr>
      <vt:lpstr> La misión de la escuela </vt:lpstr>
      <vt:lpstr>Diapositiva 20</vt:lpstr>
      <vt:lpstr>Los indicadores de gestión</vt:lpstr>
      <vt:lpstr>Diapositiva 22</vt:lpstr>
      <vt:lpstr>Algunos ejemplos de Indicadores </vt:lpstr>
      <vt:lpstr>Diapositiva 24</vt:lpstr>
      <vt:lpstr>Diapositiva 25</vt:lpstr>
      <vt:lpstr>Diapositiva 26</vt:lpstr>
      <vt:lpstr>DEFINICIÓN DE PROBLEMAS</vt:lpstr>
      <vt:lpstr>EL PLANTEO DEL PROBLEMA</vt:lpstr>
      <vt:lpstr>Identificar la situación problemática: objetivos, pasos heurísticos</vt:lpstr>
      <vt:lpstr>Diapositiva 30</vt:lpstr>
      <vt:lpstr>Diapositiva 31</vt:lpstr>
      <vt:lpstr>Diapositiva 32</vt:lpstr>
      <vt:lpstr>Diapositiva 33</vt:lpstr>
      <vt:lpstr>Diapositiva 34</vt:lpstr>
      <vt:lpstr>OBJETIVO GENERAL O ESTRATÉGICO</vt:lpstr>
      <vt:lpstr>OBJETIVO ESPECÍFICO</vt:lpstr>
      <vt:lpstr>Objetivos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Francisco</dc:creator>
  <cp:lastModifiedBy>Francisco</cp:lastModifiedBy>
  <cp:revision>72</cp:revision>
  <dcterms:created xsi:type="dcterms:W3CDTF">2019-05-25T22:09:45Z</dcterms:created>
  <dcterms:modified xsi:type="dcterms:W3CDTF">2019-06-14T09:55:37Z</dcterms:modified>
</cp:coreProperties>
</file>