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3" r:id="rId9"/>
    <p:sldId id="263" r:id="rId10"/>
    <p:sldId id="272" r:id="rId11"/>
    <p:sldId id="264" r:id="rId12"/>
    <p:sldId id="265" r:id="rId13"/>
    <p:sldId id="266" r:id="rId14"/>
    <p:sldId id="267" r:id="rId15"/>
    <p:sldId id="268" r:id="rId16"/>
    <p:sldId id="269" r:id="rId17"/>
    <p:sldId id="271" r:id="rId1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6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B262-77CD-438D-A093-871DFCC957B9}" type="datetimeFigureOut">
              <a:rPr lang="es-AR" smtClean="0"/>
              <a:t>30/5/2019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65A-27D2-4D1B-B9A8-CA8807D7F7C4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083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B262-77CD-438D-A093-871DFCC957B9}" type="datetimeFigureOut">
              <a:rPr lang="es-AR" smtClean="0"/>
              <a:t>30/5/2019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65A-27D2-4D1B-B9A8-CA8807D7F7C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4031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B262-77CD-438D-A093-871DFCC957B9}" type="datetimeFigureOut">
              <a:rPr lang="es-AR" smtClean="0"/>
              <a:t>30/5/2019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65A-27D2-4D1B-B9A8-CA8807D7F7C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3792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B262-77CD-438D-A093-871DFCC957B9}" type="datetimeFigureOut">
              <a:rPr lang="es-AR" smtClean="0"/>
              <a:t>30/5/2019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65A-27D2-4D1B-B9A8-CA8807D7F7C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419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B262-77CD-438D-A093-871DFCC957B9}" type="datetimeFigureOut">
              <a:rPr lang="es-AR" smtClean="0"/>
              <a:t>30/5/2019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65A-27D2-4D1B-B9A8-CA8807D7F7C4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376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B262-77CD-438D-A093-871DFCC957B9}" type="datetimeFigureOut">
              <a:rPr lang="es-AR" smtClean="0"/>
              <a:t>30/5/2019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65A-27D2-4D1B-B9A8-CA8807D7F7C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0346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B262-77CD-438D-A093-871DFCC957B9}" type="datetimeFigureOut">
              <a:rPr lang="es-AR" smtClean="0"/>
              <a:t>30/5/2019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65A-27D2-4D1B-B9A8-CA8807D7F7C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171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B262-77CD-438D-A093-871DFCC957B9}" type="datetimeFigureOut">
              <a:rPr lang="es-AR" smtClean="0"/>
              <a:t>30/5/2019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65A-27D2-4D1B-B9A8-CA8807D7F7C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5976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B262-77CD-438D-A093-871DFCC957B9}" type="datetimeFigureOut">
              <a:rPr lang="es-AR" smtClean="0"/>
              <a:t>30/5/2019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65A-27D2-4D1B-B9A8-CA8807D7F7C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5758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426B262-77CD-438D-A093-871DFCC957B9}" type="datetimeFigureOut">
              <a:rPr lang="es-AR" smtClean="0"/>
              <a:t>30/5/2019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C3065A-27D2-4D1B-B9A8-CA8807D7F7C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031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B262-77CD-438D-A093-871DFCC957B9}" type="datetimeFigureOut">
              <a:rPr lang="es-AR" smtClean="0"/>
              <a:t>30/5/2019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65A-27D2-4D1B-B9A8-CA8807D7F7C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6915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426B262-77CD-438D-A093-871DFCC957B9}" type="datetimeFigureOut">
              <a:rPr lang="es-AR" smtClean="0"/>
              <a:t>30/5/2019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4C3065A-27D2-4D1B-B9A8-CA8807D7F7C4}" type="slidenum">
              <a:rPr lang="es-AR" smtClean="0"/>
              <a:t>‹Nº›</a:t>
            </a:fld>
            <a:endParaRPr lang="es-A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85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b="1" dirty="0" smtClean="0"/>
              <a:t>Planificación Estratégica</a:t>
            </a:r>
            <a:endParaRPr lang="es-A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AR" b="1" dirty="0" smtClean="0"/>
              <a:t>Actualización Superior en Gestión Educativa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95543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8107" y="1"/>
            <a:ext cx="7178723" cy="611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219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18866"/>
          </a:xfrm>
        </p:spPr>
        <p:txBody>
          <a:bodyPr>
            <a:normAutofit/>
          </a:bodyPr>
          <a:lstStyle/>
          <a:p>
            <a:r>
              <a:rPr lang="es-AR" sz="4000" b="1" dirty="0" smtClean="0"/>
              <a:t>OBJETIVO </a:t>
            </a:r>
            <a:r>
              <a:rPr lang="es-AR" sz="4000" b="1" dirty="0"/>
              <a:t>GENERAL O </a:t>
            </a:r>
            <a:r>
              <a:rPr lang="es-AR" sz="4000" b="1" dirty="0" smtClean="0"/>
              <a:t>ESTRATÉGICO</a:t>
            </a:r>
            <a:endParaRPr lang="es-AR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105470"/>
            <a:ext cx="10058400" cy="509061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s-AR" sz="3500" dirty="0" smtClean="0"/>
              <a:t>Qué </a:t>
            </a:r>
            <a:r>
              <a:rPr lang="es-AR" sz="3500" dirty="0"/>
              <a:t>desea lograr la organización en el mediano y largo </a:t>
            </a:r>
            <a:r>
              <a:rPr lang="es-AR" sz="3500" dirty="0" smtClean="0"/>
              <a:t>plazos. Son </a:t>
            </a:r>
            <a:r>
              <a:rPr lang="es-AR" sz="3500" dirty="0"/>
              <a:t>esenciales para el éxito de la organización</a:t>
            </a:r>
            <a:r>
              <a:rPr lang="es-AR" sz="3500" dirty="0" smtClean="0"/>
              <a:t>.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es-AR" sz="3200" i="1" dirty="0" smtClean="0"/>
              <a:t>Debe </a:t>
            </a:r>
            <a:r>
              <a:rPr lang="es-AR" sz="3200" i="1" dirty="0"/>
              <a:t>ser fácil de comprender</a:t>
            </a:r>
            <a:r>
              <a:rPr lang="es-AR" sz="3200" i="1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AR" sz="3200" i="1" dirty="0" smtClean="0"/>
              <a:t>No </a:t>
            </a:r>
            <a:r>
              <a:rPr lang="es-AR" sz="3200" i="1" dirty="0"/>
              <a:t>tiene porqué ser cuantificable ni estar expresado en cifras</a:t>
            </a:r>
            <a:r>
              <a:rPr lang="es-AR" sz="3200" i="1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AR" sz="3200" i="1" dirty="0" smtClean="0"/>
              <a:t>Debe </a:t>
            </a:r>
            <a:r>
              <a:rPr lang="es-AR" sz="3200" i="1" dirty="0"/>
              <a:t>estar acotado en el tiempo</a:t>
            </a:r>
            <a:r>
              <a:rPr lang="es-AR" sz="3200" i="1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AR" sz="3200" i="1" dirty="0" smtClean="0"/>
              <a:t>Tiene </a:t>
            </a:r>
            <a:r>
              <a:rPr lang="es-AR" sz="3200" i="1" dirty="0"/>
              <a:t>que derivarse de las estrategias, la misión y la visión</a:t>
            </a:r>
            <a:r>
              <a:rPr lang="es-AR" sz="3200" i="1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AR" sz="3200" i="1" dirty="0" smtClean="0"/>
              <a:t>Ha </a:t>
            </a:r>
            <a:r>
              <a:rPr lang="es-AR" sz="3200" i="1" dirty="0"/>
              <a:t>de ser muy concreto y claro</a:t>
            </a:r>
            <a:r>
              <a:rPr lang="es-AR" sz="3200" i="1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AR" sz="3200" i="1" dirty="0" smtClean="0"/>
              <a:t>Debe </a:t>
            </a:r>
            <a:r>
              <a:rPr lang="es-AR" sz="3200" i="1" dirty="0"/>
              <a:t>poder ser convertible en tareas u objetivos específicos.</a:t>
            </a:r>
          </a:p>
          <a:p>
            <a:pPr>
              <a:buFont typeface="Wingdings" panose="05000000000000000000" pitchFamily="2" charset="2"/>
              <a:buChar char="ü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26967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18866"/>
          </a:xfrm>
        </p:spPr>
        <p:txBody>
          <a:bodyPr/>
          <a:lstStyle/>
          <a:p>
            <a:r>
              <a:rPr lang="es-AR" b="1" dirty="0"/>
              <a:t>OBJETIVO </a:t>
            </a:r>
            <a:r>
              <a:rPr lang="es-AR" b="1" dirty="0" smtClean="0"/>
              <a:t>ESPECÍFICO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105471"/>
            <a:ext cx="10435078" cy="476362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sz="2400" dirty="0" smtClean="0"/>
              <a:t>Ser siempre </a:t>
            </a:r>
            <a:r>
              <a:rPr lang="es-AR" sz="2400" dirty="0"/>
              <a:t>cuantificable</a:t>
            </a:r>
            <a:r>
              <a:rPr lang="es-AR" sz="2400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sz="2400" dirty="0" smtClean="0"/>
              <a:t>Estar </a:t>
            </a:r>
            <a:r>
              <a:rPr lang="es-AR" sz="2400" dirty="0"/>
              <a:t>limitado en el tiempo</a:t>
            </a:r>
            <a:r>
              <a:rPr lang="es-AR" sz="2400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sz="2400" dirty="0" smtClean="0"/>
              <a:t>Medirse </a:t>
            </a:r>
            <a:r>
              <a:rPr lang="es-AR" sz="2400" dirty="0"/>
              <a:t>mediante indicadores, números y sistemas, </a:t>
            </a:r>
            <a:r>
              <a:rPr lang="es-AR" sz="2400" dirty="0" smtClean="0"/>
              <a:t>que permitan </a:t>
            </a:r>
            <a:r>
              <a:rPr lang="es-AR" sz="2400" dirty="0"/>
              <a:t>su verificación</a:t>
            </a:r>
            <a:r>
              <a:rPr lang="es-AR" sz="2400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sz="2400" dirty="0" smtClean="0"/>
              <a:t>Estar </a:t>
            </a:r>
            <a:r>
              <a:rPr lang="es-AR" sz="2400" dirty="0"/>
              <a:t>alineado con la estrategia</a:t>
            </a:r>
            <a:r>
              <a:rPr lang="es-AR" sz="2400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sz="2400" dirty="0" smtClean="0"/>
              <a:t>Ser </a:t>
            </a:r>
            <a:r>
              <a:rPr lang="es-AR" sz="2400" dirty="0"/>
              <a:t>realista y alcanzable, pero al mismo tiempo desafiante</a:t>
            </a:r>
            <a:r>
              <a:rPr lang="es-AR" sz="2400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sz="2400" dirty="0" smtClean="0"/>
              <a:t>Siempre </a:t>
            </a:r>
            <a:r>
              <a:rPr lang="es-AR" sz="2400" dirty="0"/>
              <a:t>debe tener un responsable.</a:t>
            </a:r>
          </a:p>
        </p:txBody>
      </p:sp>
    </p:spTree>
    <p:extLst>
      <p:ext uri="{BB962C8B-B14F-4D97-AF65-F5344CB8AC3E}">
        <p14:creationId xmlns:p14="http://schemas.microsoft.com/office/powerpoint/2010/main" val="3298581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1026" name="Picture 2" descr="Resultado de imagen para power point de planificacion estrategica en educac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86603"/>
            <a:ext cx="9002063" cy="558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554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491318"/>
          </a:xfrm>
        </p:spPr>
        <p:txBody>
          <a:bodyPr>
            <a:normAutofit/>
          </a:bodyPr>
          <a:lstStyle/>
          <a:p>
            <a:r>
              <a:rPr lang="es-AR" sz="2800" b="1" dirty="0" smtClean="0"/>
              <a:t>Ejemplos</a:t>
            </a:r>
            <a:endParaRPr lang="es-AR" sz="2800" b="1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508249"/>
              </p:ext>
            </p:extLst>
          </p:nvPr>
        </p:nvGraphicFramePr>
        <p:xfrm>
          <a:off x="450375" y="955344"/>
          <a:ext cx="11163870" cy="5188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977">
                  <a:extLst>
                    <a:ext uri="{9D8B030D-6E8A-4147-A177-3AD203B41FA5}">
                      <a16:colId xmlns:a16="http://schemas.microsoft.com/office/drawing/2014/main" val="3541617249"/>
                    </a:ext>
                  </a:extLst>
                </a:gridCol>
                <a:gridCol w="7055893">
                  <a:extLst>
                    <a:ext uri="{9D8B030D-6E8A-4147-A177-3AD203B41FA5}">
                      <a16:colId xmlns:a16="http://schemas.microsoft.com/office/drawing/2014/main" val="2408553924"/>
                    </a:ext>
                  </a:extLst>
                </a:gridCol>
              </a:tblGrid>
              <a:tr h="426463">
                <a:tc>
                  <a:txBody>
                    <a:bodyPr/>
                    <a:lstStyle/>
                    <a:p>
                      <a:r>
                        <a:rPr lang="es-AR" dirty="0" err="1" smtClean="0"/>
                        <a:t>Linea</a:t>
                      </a:r>
                      <a:r>
                        <a:rPr lang="es-AR" dirty="0" smtClean="0"/>
                        <a:t> Estratégica:</a:t>
                      </a:r>
                      <a:r>
                        <a:rPr lang="es-AR" baseline="0" dirty="0" smtClean="0"/>
                        <a:t> </a:t>
                      </a:r>
                    </a:p>
                    <a:p>
                      <a:r>
                        <a:rPr lang="es-AR" dirty="0" smtClean="0"/>
                        <a:t>Responsabilidad Social y Ambiental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814923"/>
                  </a:ext>
                </a:extLst>
              </a:tr>
              <a:tr h="426463">
                <a:tc>
                  <a:txBody>
                    <a:bodyPr/>
                    <a:lstStyle/>
                    <a:p>
                      <a:pPr algn="ctr" fontAlgn="t"/>
                      <a:r>
                        <a:rPr lang="es-AR" b="1" dirty="0" smtClean="0">
                          <a:solidFill>
                            <a:schemeClr val="tx1"/>
                          </a:solidFill>
                          <a:effectLst/>
                          <a:latin typeface="Lato Bold"/>
                        </a:rPr>
                        <a:t>Objetivos</a:t>
                      </a:r>
                      <a:r>
                        <a:rPr lang="es-AR" b="1" baseline="0" dirty="0" smtClean="0">
                          <a:solidFill>
                            <a:schemeClr val="tx1"/>
                          </a:solidFill>
                          <a:effectLst/>
                          <a:latin typeface="Lato Bold"/>
                        </a:rPr>
                        <a:t> Estratégicos</a:t>
                      </a:r>
                      <a:endParaRPr lang="es-AR" b="1" dirty="0">
                        <a:solidFill>
                          <a:schemeClr val="tx1"/>
                        </a:solidFill>
                        <a:effectLst/>
                        <a:latin typeface="Lato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AR" b="1" dirty="0" smtClean="0">
                          <a:solidFill>
                            <a:schemeClr val="tx1"/>
                          </a:solidFill>
                          <a:effectLst/>
                          <a:latin typeface="Lato Bold"/>
                        </a:rPr>
                        <a:t>Indicadores (factores críticos de éxito)</a:t>
                      </a:r>
                      <a:endParaRPr lang="es-AR" b="1" dirty="0">
                        <a:solidFill>
                          <a:schemeClr val="tx1"/>
                        </a:solidFill>
                        <a:effectLst/>
                        <a:latin typeface="Lato Bol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225633"/>
                  </a:ext>
                </a:extLst>
              </a:tr>
              <a:tr h="1835682">
                <a:tc>
                  <a:txBody>
                    <a:bodyPr/>
                    <a:lstStyle/>
                    <a:p>
                      <a:r>
                        <a:rPr lang="es-A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Generar programas y servicios para mejorar la calidad de vida mediante acciones para el cuidado y protección del medio ambiente.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servicios implementados de responsabilidad ambiental al interior de la </a:t>
                      </a:r>
                      <a:r>
                        <a:rPr lang="es-AR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institutción</a:t>
                      </a:r>
                      <a:endParaRPr lang="es-A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A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programas implementados de responsabilidad ambiental al interior de la institución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308348"/>
                  </a:ext>
                </a:extLst>
              </a:tr>
              <a:tr h="2210881">
                <a:tc>
                  <a:txBody>
                    <a:bodyPr/>
                    <a:lstStyle/>
                    <a:p>
                      <a:pPr fontAlgn="t"/>
                      <a:r>
                        <a:rPr lang="es-AR" dirty="0">
                          <a:effectLst/>
                        </a:rPr>
                        <a:t>Consolidar y promover las distintas experiencias formativas que contribuyan a una cultura de la solidaridad, civilidad y diálogo.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personal (docentes y administrativos) participantes en experiencias formativas que contribuyan a la cultura de solidaridad, civilidad y diálogo</a:t>
                      </a:r>
                    </a:p>
                    <a:p>
                      <a:r>
                        <a:rPr lang="es-A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alumnos participantes en experiencias formativas que contribuyan a la cultura de solidaridad, civilidad y diálogo.</a:t>
                      </a:r>
                    </a:p>
                    <a:p>
                      <a:r>
                        <a:rPr lang="es-A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eventos realizados que promuevan experiencias formativas que contribuyan a la cultura de la solidaridad, civilidad y diálogo.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endParaRPr lang="es-AR" dirty="0">
                        <a:solidFill>
                          <a:srgbClr val="ACC849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874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513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814819"/>
              </p:ext>
            </p:extLst>
          </p:nvPr>
        </p:nvGraphicFramePr>
        <p:xfrm>
          <a:off x="1096963" y="736978"/>
          <a:ext cx="10058400" cy="5308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607">
                  <a:extLst>
                    <a:ext uri="{9D8B030D-6E8A-4147-A177-3AD203B41FA5}">
                      <a16:colId xmlns:a16="http://schemas.microsoft.com/office/drawing/2014/main" val="3644607983"/>
                    </a:ext>
                  </a:extLst>
                </a:gridCol>
                <a:gridCol w="5791793">
                  <a:extLst>
                    <a:ext uri="{9D8B030D-6E8A-4147-A177-3AD203B41FA5}">
                      <a16:colId xmlns:a16="http://schemas.microsoft.com/office/drawing/2014/main" val="3223272678"/>
                    </a:ext>
                  </a:extLst>
                </a:gridCol>
              </a:tblGrid>
              <a:tr h="1089465">
                <a:tc>
                  <a:txBody>
                    <a:bodyPr/>
                    <a:lstStyle/>
                    <a:p>
                      <a:r>
                        <a:rPr lang="es-AR" sz="2800" dirty="0" err="1" smtClean="0"/>
                        <a:t>Linea</a:t>
                      </a:r>
                      <a:r>
                        <a:rPr lang="es-AR" sz="2800" dirty="0" smtClean="0"/>
                        <a:t> Estratégica: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3200" dirty="0" smtClean="0"/>
                        <a:t>Calidad Educativa</a:t>
                      </a:r>
                    </a:p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681303"/>
                  </a:ext>
                </a:extLst>
              </a:tr>
              <a:tr h="631198">
                <a:tc>
                  <a:txBody>
                    <a:bodyPr/>
                    <a:lstStyle/>
                    <a:p>
                      <a:r>
                        <a:rPr lang="es-AR" sz="2400" b="1" dirty="0" smtClean="0"/>
                        <a:t>Objetivos Estratégicos</a:t>
                      </a:r>
                      <a:endParaRPr lang="es-A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400" b="1" dirty="0" smtClean="0"/>
                        <a:t>Indicadores (factores críticos de éxito)</a:t>
                      </a:r>
                      <a:endParaRPr lang="es-A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364149"/>
                  </a:ext>
                </a:extLst>
              </a:tr>
              <a:tr h="2957119">
                <a:tc>
                  <a:txBody>
                    <a:bodyPr/>
                    <a:lstStyle/>
                    <a:p>
                      <a:r>
                        <a:rPr lang="es-AR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Ofrecer programas académicos innovadores que favorezcan los procesos de enseñanza aprendizaje y que contribuyan de manera pertinente a las necesidades de la sociedad.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AR" dirty="0">
                          <a:solidFill>
                            <a:schemeClr val="tx1"/>
                          </a:solidFill>
                          <a:effectLst/>
                          <a:latin typeface="Lato Bold"/>
                        </a:rPr>
                        <a:t>Número de programas académicos a distancia.</a:t>
                      </a:r>
                    </a:p>
                    <a:p>
                      <a:pPr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AR" dirty="0">
                          <a:solidFill>
                            <a:schemeClr val="tx1"/>
                          </a:solidFill>
                          <a:effectLst/>
                          <a:latin typeface="Lato Bold"/>
                        </a:rPr>
                        <a:t>Número de cursos y/o talleres que se otorgan anualmente (Educación Continua).</a:t>
                      </a:r>
                    </a:p>
                    <a:p>
                      <a:pPr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>
                          <a:solidFill>
                            <a:schemeClr val="tx1"/>
                          </a:solidFill>
                          <a:effectLst/>
                          <a:latin typeface="Lato Bold"/>
                        </a:rPr>
                        <a:t>Porcentaje </a:t>
                      </a:r>
                      <a:r>
                        <a:rPr lang="es-AR" dirty="0">
                          <a:solidFill>
                            <a:schemeClr val="tx1"/>
                          </a:solidFill>
                          <a:effectLst/>
                          <a:latin typeface="Lato Bold"/>
                        </a:rPr>
                        <a:t>de satisfacción de los egresados sobre la pertinencia de los programas de estudio.</a:t>
                      </a:r>
                    </a:p>
                    <a:p>
                      <a:pPr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AR" dirty="0">
                          <a:solidFill>
                            <a:schemeClr val="tx1"/>
                          </a:solidFill>
                          <a:effectLst/>
                          <a:latin typeface="Lato Bold"/>
                        </a:rPr>
                        <a:t>Porcentaje de satisfacción de los </a:t>
                      </a:r>
                      <a:r>
                        <a:rPr lang="es-AR" dirty="0" smtClean="0">
                          <a:solidFill>
                            <a:schemeClr val="tx1"/>
                          </a:solidFill>
                          <a:effectLst/>
                          <a:latin typeface="Lato Bold"/>
                        </a:rPr>
                        <a:t>empleadores.</a:t>
                      </a:r>
                      <a:endParaRPr lang="es-AR" dirty="0">
                        <a:solidFill>
                          <a:srgbClr val="FFFFFF"/>
                        </a:solidFill>
                        <a:effectLst/>
                        <a:latin typeface="Lato Bol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596509"/>
                  </a:ext>
                </a:extLst>
              </a:tr>
              <a:tr h="631198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69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24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833948"/>
              </p:ext>
            </p:extLst>
          </p:nvPr>
        </p:nvGraphicFramePr>
        <p:xfrm>
          <a:off x="709684" y="409433"/>
          <a:ext cx="10890913" cy="5601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9107">
                  <a:extLst>
                    <a:ext uri="{9D8B030D-6E8A-4147-A177-3AD203B41FA5}">
                      <a16:colId xmlns:a16="http://schemas.microsoft.com/office/drawing/2014/main" val="125988903"/>
                    </a:ext>
                  </a:extLst>
                </a:gridCol>
                <a:gridCol w="5891806">
                  <a:extLst>
                    <a:ext uri="{9D8B030D-6E8A-4147-A177-3AD203B41FA5}">
                      <a16:colId xmlns:a16="http://schemas.microsoft.com/office/drawing/2014/main" val="2816164781"/>
                    </a:ext>
                  </a:extLst>
                </a:gridCol>
              </a:tblGrid>
              <a:tr h="567983">
                <a:tc>
                  <a:txBody>
                    <a:bodyPr/>
                    <a:lstStyle/>
                    <a:p>
                      <a:r>
                        <a:rPr lang="es-AR" sz="2800" dirty="0" err="1" smtClean="0"/>
                        <a:t>Linea</a:t>
                      </a:r>
                      <a:r>
                        <a:rPr lang="es-AR" sz="2800" dirty="0" smtClean="0"/>
                        <a:t> Estratégica</a:t>
                      </a:r>
                      <a:endParaRPr lang="es-A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800" dirty="0" smtClean="0"/>
                        <a:t>Cultura Organizacional</a:t>
                      </a:r>
                      <a:endParaRPr lang="es-A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689567"/>
                  </a:ext>
                </a:extLst>
              </a:tr>
              <a:tr h="529520">
                <a:tc>
                  <a:txBody>
                    <a:bodyPr/>
                    <a:lstStyle/>
                    <a:p>
                      <a:r>
                        <a:rPr lang="es-AR" sz="2400" b="1" dirty="0" smtClean="0"/>
                        <a:t>Objetivo</a:t>
                      </a:r>
                      <a:r>
                        <a:rPr lang="es-AR" sz="2400" b="1" baseline="0" dirty="0" smtClean="0"/>
                        <a:t> Estratégico</a:t>
                      </a:r>
                      <a:endParaRPr lang="es-A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400" b="1" dirty="0" smtClean="0"/>
                        <a:t>Indicadores (factores críticos de éxito)</a:t>
                      </a:r>
                      <a:endParaRPr lang="es-A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450283"/>
                  </a:ext>
                </a:extLst>
              </a:tr>
              <a:tr h="22984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A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Sistematizar los procedimientos administrativos y normativos para la optimización de los recursos humanos, materiales y financieros.</a:t>
                      </a:r>
                      <a:endParaRPr lang="es-A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A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Manual organizacional actualizado.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A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Porcentaje de áreas que cuenten con manual de procedimientos.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A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Porcentaje de cumplimiento con la eficiencia presupuestal.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A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Porcentaje de procedimientos documentados e implementados.</a:t>
                      </a:r>
                      <a:endParaRPr lang="es-AR" sz="18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561687"/>
                  </a:ext>
                </a:extLst>
              </a:tr>
              <a:tr h="2205111">
                <a:tc>
                  <a:txBody>
                    <a:bodyPr/>
                    <a:lstStyle/>
                    <a:p>
                      <a:pPr fontAlgn="t">
                        <a:lnSpc>
                          <a:spcPct val="150000"/>
                        </a:lnSpc>
                      </a:pPr>
                      <a:r>
                        <a:rPr lang="es-A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Coadyuvar en el desarrollo humano y profesional del personal para fortalecer la vida universitaria.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fontAlgn="t">
                        <a:buFont typeface="Arial" panose="020B0604020202020204" pitchFamily="34" charset="0"/>
                        <a:buChar char="•"/>
                      </a:pPr>
                      <a:r>
                        <a:rPr lang="es-A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 de cobertura sobre el plan de capacitación anual (derivado del Clima laboral, evaluación docente y evaluación directiva).</a:t>
                      </a:r>
                    </a:p>
                    <a:p>
                      <a:pPr marL="285750" indent="-285750" fontAlgn="t">
                        <a:buFont typeface="Arial" panose="020B0604020202020204" pitchFamily="34" charset="0"/>
                        <a:buChar char="•"/>
                      </a:pPr>
                      <a:r>
                        <a:rPr lang="es-A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 de cursos/ talleres de capacitación otorgados.</a:t>
                      </a:r>
                    </a:p>
                    <a:p>
                      <a:pPr marL="285750" indent="-285750" fontAlgn="t">
                        <a:buFont typeface="Arial" panose="020B0604020202020204" pitchFamily="34" charset="0"/>
                        <a:buChar char="•"/>
                      </a:pPr>
                      <a:r>
                        <a:rPr lang="es-A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 de personas capacitadas.</a:t>
                      </a:r>
                    </a:p>
                    <a:p>
                      <a:pPr marL="285750" indent="-285750" fontAlgn="t">
                        <a:buFont typeface="Arial" panose="020B0604020202020204" pitchFamily="34" charset="0"/>
                        <a:buChar char="•"/>
                      </a:pPr>
                      <a:r>
                        <a:rPr lang="es-A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 de personal capacitado.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782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629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73206"/>
          </a:xfrm>
        </p:spPr>
        <p:txBody>
          <a:bodyPr>
            <a:normAutofit/>
          </a:bodyPr>
          <a:lstStyle/>
          <a:p>
            <a:r>
              <a:rPr lang="es-AR" sz="2400" b="1" dirty="0"/>
              <a:t>Construcción de Indicadores: 10 pasos básicos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078173"/>
            <a:ext cx="10058400" cy="4885899"/>
          </a:xfrm>
        </p:spPr>
        <p:txBody>
          <a:bodyPr>
            <a:normAutofit fontScale="77500" lnSpcReduction="20000"/>
          </a:bodyPr>
          <a:lstStyle/>
          <a:p>
            <a:r>
              <a:rPr lang="es-AR" dirty="0" smtClean="0"/>
              <a:t> </a:t>
            </a:r>
            <a:endParaRPr lang="es-AR" dirty="0"/>
          </a:p>
          <a:p>
            <a:r>
              <a:rPr lang="es-AR" dirty="0"/>
              <a:t>1</a:t>
            </a:r>
            <a:r>
              <a:rPr lang="es-AR" sz="2600" dirty="0"/>
              <a:t>. Establecer las definiciones estratégicas como referente para la medición </a:t>
            </a:r>
            <a:endParaRPr lang="es-AR" sz="2600" dirty="0" smtClean="0"/>
          </a:p>
          <a:p>
            <a:r>
              <a:rPr lang="es-AR" sz="2600" dirty="0" smtClean="0"/>
              <a:t>2</a:t>
            </a:r>
            <a:r>
              <a:rPr lang="es-AR" sz="2600" dirty="0"/>
              <a:t>. Establecer  las áreas de desempeño relevantes a medir </a:t>
            </a:r>
            <a:endParaRPr lang="es-AR" sz="2600" dirty="0" smtClean="0"/>
          </a:p>
          <a:p>
            <a:r>
              <a:rPr lang="es-AR" sz="2600" dirty="0" smtClean="0"/>
              <a:t>3</a:t>
            </a:r>
            <a:r>
              <a:rPr lang="es-AR" sz="2600" dirty="0"/>
              <a:t>. Formular el indicador para medir el producto u objetivo y describir la fórmula de cálculo. </a:t>
            </a:r>
            <a:endParaRPr lang="es-AR" sz="2600" dirty="0" smtClean="0"/>
          </a:p>
          <a:p>
            <a:r>
              <a:rPr lang="es-AR" sz="2600" dirty="0" smtClean="0"/>
              <a:t> </a:t>
            </a:r>
            <a:r>
              <a:rPr lang="es-AR" sz="2600" dirty="0"/>
              <a:t>4. Validar los indicadores aplicando criterios técnicos </a:t>
            </a:r>
            <a:endParaRPr lang="es-AR" sz="2600" dirty="0" smtClean="0"/>
          </a:p>
          <a:p>
            <a:r>
              <a:rPr lang="es-AR" sz="2600" dirty="0" smtClean="0"/>
              <a:t> </a:t>
            </a:r>
            <a:r>
              <a:rPr lang="es-AR" sz="2600" dirty="0"/>
              <a:t>5. Recopilar los datos  </a:t>
            </a:r>
            <a:endParaRPr lang="es-AR" sz="2600" dirty="0" smtClean="0"/>
          </a:p>
          <a:p>
            <a:r>
              <a:rPr lang="es-AR" sz="2600" dirty="0" smtClean="0"/>
              <a:t>6</a:t>
            </a:r>
            <a:r>
              <a:rPr lang="es-AR" sz="2600" dirty="0"/>
              <a:t>. Establecer las metas o el valor deseado del  indicador y la periodicidad de la medición </a:t>
            </a:r>
            <a:endParaRPr lang="es-AR" sz="2600" dirty="0" smtClean="0"/>
          </a:p>
          <a:p>
            <a:r>
              <a:rPr lang="es-AR" sz="2600" dirty="0" smtClean="0"/>
              <a:t> </a:t>
            </a:r>
            <a:r>
              <a:rPr lang="es-AR" sz="2600" dirty="0"/>
              <a:t>7. Señalar la fuente de los datos </a:t>
            </a:r>
            <a:endParaRPr lang="es-AR" sz="2600" dirty="0" smtClean="0"/>
          </a:p>
          <a:p>
            <a:r>
              <a:rPr lang="es-AR" sz="2600" dirty="0" smtClean="0"/>
              <a:t> </a:t>
            </a:r>
            <a:r>
              <a:rPr lang="es-AR" sz="2600" dirty="0"/>
              <a:t>8. Establecer  supuestos </a:t>
            </a:r>
            <a:endParaRPr lang="es-AR" sz="2600" dirty="0" smtClean="0"/>
          </a:p>
          <a:p>
            <a:r>
              <a:rPr lang="es-AR" sz="2600" dirty="0" smtClean="0"/>
              <a:t> </a:t>
            </a:r>
            <a:r>
              <a:rPr lang="es-AR" sz="2600" dirty="0"/>
              <a:t>9. Evaluar: establecer referentes comparativos y  establecer juicios  </a:t>
            </a:r>
            <a:endParaRPr lang="es-AR" sz="2600" dirty="0" smtClean="0"/>
          </a:p>
          <a:p>
            <a:r>
              <a:rPr lang="es-AR" sz="2600" dirty="0" smtClean="0"/>
              <a:t>10</a:t>
            </a:r>
            <a:r>
              <a:rPr lang="es-AR" sz="2600" dirty="0"/>
              <a:t>. Comunicar e Informar el desempeño logrado  </a:t>
            </a:r>
          </a:p>
          <a:p>
            <a:r>
              <a:rPr lang="es-A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283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7200" b="1" dirty="0" smtClean="0"/>
              <a:t>Planear</a:t>
            </a:r>
            <a:endParaRPr lang="es-AR" sz="7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4000" dirty="0"/>
              <a:t>Planear significa promover en forma organizada el cambio hacia un futuro deseado. En su concepción más sencilla, planificar significa prepararse para la acción, o sea, definir qué se quiere hacer, cómo hacerlo, dónde y cuándo hacerlo, con qué y con quiénes hacerlo, y cuánto hacer</a:t>
            </a:r>
          </a:p>
        </p:txBody>
      </p:sp>
    </p:spTree>
    <p:extLst>
      <p:ext uri="{BB962C8B-B14F-4D97-AF65-F5344CB8AC3E}">
        <p14:creationId xmlns:p14="http://schemas.microsoft.com/office/powerpoint/2010/main" val="114040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968991"/>
            <a:ext cx="10058400" cy="4900103"/>
          </a:xfrm>
        </p:spPr>
        <p:txBody>
          <a:bodyPr>
            <a:noAutofit/>
          </a:bodyPr>
          <a:lstStyle/>
          <a:p>
            <a:pPr algn="ctr"/>
            <a:r>
              <a:rPr lang="es-AR" sz="4800" dirty="0"/>
              <a:t>El proceso de planeación debe comprometer a la mayoría de los miembros de una organización, ya que su legitimidad y grado de adhesión dependerán en gran medida del nivel de participación con que se implemente.</a:t>
            </a:r>
          </a:p>
        </p:txBody>
      </p:sp>
    </p:spTree>
    <p:extLst>
      <p:ext uri="{BB962C8B-B14F-4D97-AF65-F5344CB8AC3E}">
        <p14:creationId xmlns:p14="http://schemas.microsoft.com/office/powerpoint/2010/main" val="4136356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b="1" dirty="0"/>
              <a:t>ESTRATEGIA</a:t>
            </a:r>
            <a:r>
              <a:rPr lang="es-AR" b="1" dirty="0" smtClean="0"/>
              <a:t>: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lnSpc>
                <a:spcPct val="150000"/>
              </a:lnSpc>
            </a:pPr>
            <a:r>
              <a:rPr lang="es-AR" sz="4300" b="1" dirty="0"/>
              <a:t>Plan de acción general para conseguir los objetivos de la </a:t>
            </a:r>
            <a:r>
              <a:rPr lang="es-AR" sz="4300" b="1" dirty="0" smtClean="0"/>
              <a:t>organización</a:t>
            </a:r>
          </a:p>
          <a:p>
            <a:pPr>
              <a:lnSpc>
                <a:spcPct val="150000"/>
              </a:lnSpc>
            </a:pPr>
            <a:r>
              <a:rPr lang="es-AR" sz="3600" dirty="0" smtClean="0"/>
              <a:t>La </a:t>
            </a:r>
            <a:r>
              <a:rPr lang="es-AR" sz="3600" dirty="0"/>
              <a:t>planeación estratégica representa un proceso mental, un ejercicio intelectual, más que una serie de procesos, procedimientos, </a:t>
            </a:r>
            <a:r>
              <a:rPr lang="es-AR" sz="3600" dirty="0" err="1"/>
              <a:t>estruc</a:t>
            </a:r>
            <a:r>
              <a:rPr lang="es-AR" sz="3600" dirty="0"/>
              <a:t>-turas o técnicas prescritos. </a:t>
            </a:r>
          </a:p>
        </p:txBody>
      </p:sp>
    </p:spTree>
    <p:extLst>
      <p:ext uri="{BB962C8B-B14F-4D97-AF65-F5344CB8AC3E}">
        <p14:creationId xmlns:p14="http://schemas.microsoft.com/office/powerpoint/2010/main" val="2178828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PUNTOS PARA DEFINIR LA PLANEACIÓN ESTRATÉGICA: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33738" indent="0" algn="just">
              <a:buFont typeface="+mj-lt"/>
              <a:buAutoNum type="arabicPeriod"/>
            </a:pPr>
            <a:r>
              <a:rPr lang="es-AR" sz="4400" dirty="0" smtClean="0"/>
              <a:t>El proceso</a:t>
            </a:r>
            <a:endParaRPr lang="es-AR" sz="4400" dirty="0"/>
          </a:p>
          <a:p>
            <a:pPr marL="3233738" indent="0" algn="just">
              <a:buFont typeface="+mj-lt"/>
              <a:buAutoNum type="arabicPeriod"/>
            </a:pPr>
            <a:endParaRPr lang="es-AR" sz="4400" dirty="0" smtClean="0"/>
          </a:p>
          <a:p>
            <a:pPr marL="3233738" indent="0" algn="just">
              <a:buFont typeface="+mj-lt"/>
              <a:buAutoNum type="arabicPeriod"/>
            </a:pPr>
            <a:r>
              <a:rPr lang="es-AR" sz="4400" dirty="0" smtClean="0"/>
              <a:t>La filosofía</a:t>
            </a:r>
          </a:p>
          <a:p>
            <a:pPr marL="3233738" indent="0" algn="just">
              <a:buFont typeface="+mj-lt"/>
              <a:buAutoNum type="arabicPeriod"/>
            </a:pPr>
            <a:endParaRPr lang="es-AR" sz="4400" dirty="0" smtClean="0"/>
          </a:p>
          <a:p>
            <a:pPr marL="3233738" indent="0" algn="just">
              <a:buFont typeface="+mj-lt"/>
              <a:buAutoNum type="arabicPeriod"/>
            </a:pPr>
            <a:r>
              <a:rPr lang="es-AR" sz="4400" dirty="0" smtClean="0"/>
              <a:t>La estructura</a:t>
            </a:r>
            <a:endParaRPr lang="es-AR" sz="4400" dirty="0"/>
          </a:p>
        </p:txBody>
      </p:sp>
    </p:spTree>
    <p:extLst>
      <p:ext uri="{BB962C8B-B14F-4D97-AF65-F5344CB8AC3E}">
        <p14:creationId xmlns:p14="http://schemas.microsoft.com/office/powerpoint/2010/main" val="1290258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b="1" dirty="0"/>
              <a:t>¿QUÉ ES LA PLANEACIÓN ESTRATÉGICA</a:t>
            </a:r>
            <a:r>
              <a:rPr lang="es-AR" b="1" dirty="0" smtClean="0"/>
              <a:t>?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4400" dirty="0"/>
              <a:t/>
            </a:r>
            <a:br>
              <a:rPr lang="es-AR" sz="4400" dirty="0"/>
            </a:br>
            <a:r>
              <a:rPr lang="es-AR" sz="4400" dirty="0"/>
              <a:t>“Es un proceso </a:t>
            </a:r>
            <a:r>
              <a:rPr lang="es-AR" sz="4400" dirty="0" smtClean="0"/>
              <a:t>sistemático </a:t>
            </a:r>
            <a:r>
              <a:rPr lang="es-AR" sz="4400" dirty="0"/>
              <a:t>y continuo de planeación a corto, mediano y largo plazos que se utiliza para definir los objetivos y metas de una organización, y las estrategias para lograrlo”</a:t>
            </a:r>
          </a:p>
        </p:txBody>
      </p:sp>
    </p:spTree>
    <p:extLst>
      <p:ext uri="{BB962C8B-B14F-4D97-AF65-F5344CB8AC3E}">
        <p14:creationId xmlns:p14="http://schemas.microsoft.com/office/powerpoint/2010/main" val="1721502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68991"/>
          </a:xfrm>
        </p:spPr>
        <p:txBody>
          <a:bodyPr>
            <a:normAutofit/>
          </a:bodyPr>
          <a:lstStyle/>
          <a:p>
            <a:pPr algn="ctr"/>
            <a:r>
              <a:rPr lang="es-AR" sz="3600" b="1" dirty="0"/>
              <a:t>METODOLOGÍA DE LA PLANEACIÓN </a:t>
            </a:r>
            <a:r>
              <a:rPr lang="es-AR" sz="3600" b="1" dirty="0" smtClean="0"/>
              <a:t>ESTRATÉGICA</a:t>
            </a:r>
            <a:endParaRPr lang="es-AR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255594"/>
            <a:ext cx="10058400" cy="46135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s-AR" sz="3200" dirty="0" smtClean="0"/>
              <a:t/>
            </a:r>
            <a:br>
              <a:rPr lang="es-AR" sz="3200" dirty="0" smtClean="0"/>
            </a:br>
            <a:r>
              <a:rPr lang="es-AR" sz="3200" b="1" dirty="0" smtClean="0"/>
              <a:t>Evaluación</a:t>
            </a:r>
            <a:r>
              <a:rPr lang="es-AR" sz="3200" dirty="0" smtClean="0"/>
              <a:t> ¿Cómo medimos y evaluamos resultados?</a:t>
            </a:r>
          </a:p>
          <a:p>
            <a:pPr>
              <a:lnSpc>
                <a:spcPct val="170000"/>
              </a:lnSpc>
            </a:pPr>
            <a:r>
              <a:rPr lang="es-AR" sz="3200" b="1" dirty="0" smtClean="0"/>
              <a:t>Implementación</a:t>
            </a:r>
            <a:r>
              <a:rPr lang="es-AR" sz="3200" dirty="0" smtClean="0"/>
              <a:t> ¿Cómo lo conseguimos?</a:t>
            </a:r>
          </a:p>
          <a:p>
            <a:pPr>
              <a:lnSpc>
                <a:spcPct val="170000"/>
              </a:lnSpc>
            </a:pPr>
            <a:r>
              <a:rPr lang="es-AR" sz="3200" b="1" dirty="0" smtClean="0"/>
              <a:t>Formulación o diseño estratégico </a:t>
            </a:r>
            <a:r>
              <a:rPr lang="es-AR" sz="3200" dirty="0" smtClean="0"/>
              <a:t>¿Dónde queremos estar?</a:t>
            </a:r>
          </a:p>
          <a:p>
            <a:pPr>
              <a:lnSpc>
                <a:spcPct val="170000"/>
              </a:lnSpc>
            </a:pPr>
            <a:r>
              <a:rPr lang="es-AR" sz="3200" b="1" dirty="0" smtClean="0"/>
              <a:t>Diagnóstico o análisis situacional </a:t>
            </a:r>
            <a:r>
              <a:rPr lang="es-AR" sz="3200" dirty="0" smtClean="0"/>
              <a:t>¿Dónde estamos?</a:t>
            </a:r>
            <a:br>
              <a:rPr lang="es-AR" sz="3200" dirty="0" smtClean="0"/>
            </a:b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3515601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600501"/>
            <a:ext cx="10058400" cy="5268593"/>
          </a:xfrm>
        </p:spPr>
        <p:txBody>
          <a:bodyPr/>
          <a:lstStyle/>
          <a:p>
            <a:r>
              <a:rPr lang="es-VE" sz="2400" dirty="0" smtClean="0"/>
              <a:t>Carlos Matus </a:t>
            </a:r>
            <a:r>
              <a:rPr lang="es-VE" sz="2400" dirty="0"/>
              <a:t>describe cuatro momentos básicos que rigen la PES. </a:t>
            </a:r>
            <a:endParaRPr lang="es-VE" sz="2400" dirty="0" smtClean="0"/>
          </a:p>
          <a:p>
            <a:r>
              <a:rPr lang="es-VE" sz="2400" dirty="0" smtClean="0"/>
              <a:t>Son </a:t>
            </a:r>
            <a:r>
              <a:rPr lang="es-VE" sz="2400" dirty="0"/>
              <a:t>momentos y no etapas porque constituyen instancias entrelazadas que se repiten constantemente y en un orden alternante, operando por predominancia de aspectos</a:t>
            </a:r>
            <a:r>
              <a:rPr lang="es-VE" sz="2400" dirty="0" smtClean="0"/>
              <a:t>.</a:t>
            </a:r>
          </a:p>
          <a:p>
            <a:r>
              <a:rPr lang="es-VE" sz="2400" dirty="0" smtClean="0"/>
              <a:t> </a:t>
            </a:r>
            <a:r>
              <a:rPr lang="es-VE" sz="2400" dirty="0"/>
              <a:t>Ellos son</a:t>
            </a:r>
            <a:r>
              <a:rPr lang="es-VE" sz="2400" dirty="0" smtClean="0"/>
              <a:t>:</a:t>
            </a:r>
          </a:p>
          <a:p>
            <a:r>
              <a:rPr lang="es-VE" sz="2400" b="1" dirty="0" smtClean="0"/>
              <a:t>Momento Explicativo  (Problema/s)</a:t>
            </a:r>
          </a:p>
          <a:p>
            <a:r>
              <a:rPr lang="es-VE" sz="2400" b="1" dirty="0" smtClean="0"/>
              <a:t>Momento Normativo   (Análisis situacional)</a:t>
            </a:r>
          </a:p>
          <a:p>
            <a:r>
              <a:rPr lang="es-VE" sz="2400" b="1" dirty="0" smtClean="0"/>
              <a:t>Momento Estratégico   (Objetivos Estratégicos -  Estrategias)</a:t>
            </a:r>
          </a:p>
          <a:p>
            <a:r>
              <a:rPr lang="es-VE" sz="2400" b="1" dirty="0" smtClean="0"/>
              <a:t>Momento Teórico-Operacional  (elaboración y ejecución de planes- evaluación)</a:t>
            </a:r>
            <a:endParaRPr lang="es-AR" sz="2400" b="1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60601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18866"/>
          </a:xfrm>
        </p:spPr>
        <p:txBody>
          <a:bodyPr>
            <a:normAutofit/>
          </a:bodyPr>
          <a:lstStyle/>
          <a:p>
            <a:r>
              <a:rPr lang="es-AR" sz="2800" b="1" dirty="0"/>
              <a:t>PLANEACIÓN ESTRATÉGICA, OCHO PASOS:</a:t>
            </a:r>
            <a:endParaRPr lang="es-AR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400" dirty="0"/>
              <a:t>1. </a:t>
            </a:r>
            <a:r>
              <a:rPr lang="es-AR" sz="2400" dirty="0" smtClean="0"/>
              <a:t>Misión</a:t>
            </a:r>
          </a:p>
          <a:p>
            <a:r>
              <a:rPr lang="es-AR" sz="2400" dirty="0" smtClean="0"/>
              <a:t>2</a:t>
            </a:r>
            <a:r>
              <a:rPr lang="es-AR" sz="2400" dirty="0"/>
              <a:t>. </a:t>
            </a:r>
            <a:r>
              <a:rPr lang="es-AR" sz="2400" dirty="0" smtClean="0"/>
              <a:t>Visión</a:t>
            </a:r>
          </a:p>
          <a:p>
            <a:r>
              <a:rPr lang="es-AR" sz="2400" dirty="0" smtClean="0"/>
              <a:t>3</a:t>
            </a:r>
            <a:r>
              <a:rPr lang="es-AR" sz="2400" dirty="0"/>
              <a:t>. Análisis </a:t>
            </a:r>
            <a:r>
              <a:rPr lang="es-AR" sz="2400" dirty="0" smtClean="0"/>
              <a:t>externo</a:t>
            </a:r>
          </a:p>
          <a:p>
            <a:r>
              <a:rPr lang="es-AR" sz="2400" dirty="0" smtClean="0"/>
              <a:t>4</a:t>
            </a:r>
            <a:r>
              <a:rPr lang="es-AR" sz="2400" dirty="0"/>
              <a:t>. Análisis </a:t>
            </a:r>
            <a:r>
              <a:rPr lang="es-AR" sz="2400" dirty="0" smtClean="0"/>
              <a:t>Interno</a:t>
            </a:r>
          </a:p>
          <a:p>
            <a:r>
              <a:rPr lang="es-AR" sz="2400" dirty="0" smtClean="0"/>
              <a:t>5</a:t>
            </a:r>
            <a:r>
              <a:rPr lang="es-AR" sz="2400" dirty="0"/>
              <a:t>. Objetivos </a:t>
            </a:r>
            <a:r>
              <a:rPr lang="es-AR" sz="2400" dirty="0" smtClean="0"/>
              <a:t>estratégicos</a:t>
            </a:r>
          </a:p>
          <a:p>
            <a:r>
              <a:rPr lang="es-AR" sz="2400" dirty="0" smtClean="0"/>
              <a:t>6</a:t>
            </a:r>
            <a:r>
              <a:rPr lang="es-AR" sz="2400" dirty="0"/>
              <a:t>. </a:t>
            </a:r>
            <a:r>
              <a:rPr lang="es-AR" sz="2400" dirty="0" smtClean="0"/>
              <a:t>Estrategias</a:t>
            </a:r>
          </a:p>
          <a:p>
            <a:r>
              <a:rPr lang="es-AR" sz="2400" dirty="0" smtClean="0"/>
              <a:t>7</a:t>
            </a:r>
            <a:r>
              <a:rPr lang="es-AR" sz="2400" dirty="0"/>
              <a:t>. </a:t>
            </a:r>
            <a:r>
              <a:rPr lang="es-AR" sz="2400" dirty="0" smtClean="0"/>
              <a:t>Ejecución</a:t>
            </a:r>
          </a:p>
          <a:p>
            <a:r>
              <a:rPr lang="es-AR" sz="2400" dirty="0" smtClean="0"/>
              <a:t>8</a:t>
            </a:r>
            <a:r>
              <a:rPr lang="es-AR" sz="2400" dirty="0"/>
              <a:t>. Evaluación</a:t>
            </a:r>
          </a:p>
        </p:txBody>
      </p:sp>
    </p:spTree>
    <p:extLst>
      <p:ext uri="{BB962C8B-B14F-4D97-AF65-F5344CB8AC3E}">
        <p14:creationId xmlns:p14="http://schemas.microsoft.com/office/powerpoint/2010/main" val="34154129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156</TotalTime>
  <Words>845</Words>
  <Application>Microsoft Office PowerPoint</Application>
  <PresentationFormat>Panorámica</PresentationFormat>
  <Paragraphs>100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Lato Bold</vt:lpstr>
      <vt:lpstr>Wingdings</vt:lpstr>
      <vt:lpstr>Retrospección</vt:lpstr>
      <vt:lpstr>Planificación Estratégica</vt:lpstr>
      <vt:lpstr>Planear</vt:lpstr>
      <vt:lpstr>Presentación de PowerPoint</vt:lpstr>
      <vt:lpstr>ESTRATEGIA:</vt:lpstr>
      <vt:lpstr>PUNTOS PARA DEFINIR LA PLANEACIÓN ESTRATÉGICA:</vt:lpstr>
      <vt:lpstr>¿QUÉ ES LA PLANEACIÓN ESTRATÉGICA?</vt:lpstr>
      <vt:lpstr>METODOLOGÍA DE LA PLANEACIÓN ESTRATÉGICA</vt:lpstr>
      <vt:lpstr>Presentación de PowerPoint</vt:lpstr>
      <vt:lpstr>PLANEACIÓN ESTRATÉGICA, OCHO PASOS:</vt:lpstr>
      <vt:lpstr>Presentación de PowerPoint</vt:lpstr>
      <vt:lpstr>OBJETIVO GENERAL O ESTRATÉGICO</vt:lpstr>
      <vt:lpstr>OBJETIVO ESPECÍFICO</vt:lpstr>
      <vt:lpstr>Presentación de PowerPoint</vt:lpstr>
      <vt:lpstr>Ejemplos</vt:lpstr>
      <vt:lpstr>Presentación de PowerPoint</vt:lpstr>
      <vt:lpstr>Presentación de PowerPoint</vt:lpstr>
      <vt:lpstr>Construcción de Indicadores: 10 pasos básicos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Planificación Estratégica</dc:title>
  <dc:creator>Analia Lomberg</dc:creator>
  <cp:lastModifiedBy>Analia Lomberg</cp:lastModifiedBy>
  <cp:revision>17</cp:revision>
  <dcterms:created xsi:type="dcterms:W3CDTF">2019-05-30T22:12:45Z</dcterms:created>
  <dcterms:modified xsi:type="dcterms:W3CDTF">2019-05-31T01:31:56Z</dcterms:modified>
</cp:coreProperties>
</file>