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4" r:id="rId38"/>
    <p:sldId id="295" r:id="rId39"/>
    <p:sldId id="296" r:id="rId40"/>
    <p:sldId id="297" r:id="rId41"/>
    <p:sldId id="298" r:id="rId42"/>
    <p:sldId id="299" r:id="rId43"/>
    <p:sldId id="293" r:id="rId44"/>
    <p:sldId id="300" r:id="rId4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AEB6E-1C29-4279-9B84-59583592711B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3399A-92FC-461A-95EE-61C1B5F1CC1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3399A-92FC-461A-95EE-61C1B5F1CC16}" type="slidenum">
              <a:rPr lang="es-AR" smtClean="0"/>
              <a:pPr/>
              <a:t>32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DC8989-6BBA-4900-B73D-D2B739B20CF1}" type="datetimeFigureOut">
              <a:rPr lang="es-AR" smtClean="0"/>
              <a:pPr/>
              <a:t>24/5/2019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F7F0CF-CDA0-49ED-B59B-960E1F6D1995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es-AR" dirty="0" smtClean="0"/>
              <a:t>Innovar en educación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AR" dirty="0" smtClean="0"/>
              <a:t>  </a:t>
            </a:r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Lo 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</a:rPr>
              <a:t>social = sistema complejo.</a:t>
            </a:r>
          </a:p>
          <a:p>
            <a:r>
              <a:rPr lang="es-AR" dirty="0"/>
              <a:t>Economía, política, cultura, educación: subsistemas</a:t>
            </a:r>
          </a:p>
          <a:p>
            <a:pPr>
              <a:buNone/>
            </a:pPr>
            <a:r>
              <a:rPr lang="es-AR" dirty="0" smtClean="0"/>
              <a:t>    (dinámicos/diversos/relacionados</a:t>
            </a:r>
            <a:r>
              <a:rPr lang="es-AR" dirty="0"/>
              <a:t>).</a:t>
            </a:r>
          </a:p>
          <a:p>
            <a:r>
              <a:rPr lang="es-AR" dirty="0"/>
              <a:t>Subsistema educación: tiene subsistemas.</a:t>
            </a:r>
          </a:p>
          <a:p>
            <a:pPr>
              <a:buNone/>
            </a:pPr>
            <a:r>
              <a:rPr lang="es-A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Sistemas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r>
              <a:rPr lang="es-AR" dirty="0"/>
              <a:t>Aspectos estructurales (ejes </a:t>
            </a:r>
            <a:r>
              <a:rPr lang="es-AR" dirty="0" err="1"/>
              <a:t>estructurantes</a:t>
            </a:r>
            <a:r>
              <a:rPr lang="es-AR" dirty="0"/>
              <a:t>).</a:t>
            </a:r>
          </a:p>
          <a:p>
            <a:r>
              <a:rPr lang="es-AR" dirty="0"/>
              <a:t>Aspectos fenoménicos (manifestaciones concretas y variantes en cada caso).</a:t>
            </a:r>
          </a:p>
          <a:p>
            <a:r>
              <a:rPr lang="es-AR" dirty="0"/>
              <a:t>Todo  sistema  social  cambia,  pero  no  lo  hace solamente de una forma.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 algn="just"/>
            <a:r>
              <a:rPr lang="es-AR" dirty="0" smtClean="0"/>
              <a:t>Idea de calidad no es absoluta. ¿Cuáles son sus criterios?:  "necesidades  de  la  sociedad"  y  los "intereses del educando”.</a:t>
            </a:r>
          </a:p>
          <a:p>
            <a:pPr algn="just">
              <a:buNone/>
            </a:pPr>
            <a:endParaRPr lang="es-AR" dirty="0" smtClean="0"/>
          </a:p>
          <a:p>
            <a:pPr algn="just"/>
            <a:r>
              <a:rPr lang="es-AR" dirty="0" smtClean="0"/>
              <a:t>Necesarios criterios para determinar la calidad que, aun cuando se puedan aplicar a la totalidad, permitan respetar las diversidades.</a:t>
            </a:r>
          </a:p>
          <a:p>
            <a:pPr algn="just"/>
            <a:endParaRPr lang="es-AR" dirty="0" smtClean="0"/>
          </a:p>
          <a:p>
            <a:pPr algn="just"/>
            <a:r>
              <a:rPr lang="es-AR" dirty="0" smtClean="0"/>
              <a:t> Aspectos estructurales (innovación) = los cambios</a:t>
            </a:r>
          </a:p>
          <a:p>
            <a:pPr algn="just">
              <a:buNone/>
            </a:pPr>
            <a:r>
              <a:rPr lang="es-AR" dirty="0" smtClean="0"/>
              <a:t>     tienen más posibilidades de afectar la calidad .</a:t>
            </a:r>
          </a:p>
          <a:p>
            <a:pPr algn="just"/>
            <a:r>
              <a:rPr lang="es-AR" dirty="0" smtClean="0"/>
              <a:t>Aspectos fenoménicos (novedades)= maquillaje.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 smtClean="0"/>
              <a:t>Calidad: rasgos del concepto</a:t>
            </a:r>
            <a:endParaRPr lang="es-AR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4006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Es un concepto complejo y </a:t>
            </a:r>
            <a:r>
              <a:rPr lang="es-AR" b="1" dirty="0" err="1" smtClean="0">
                <a:solidFill>
                  <a:schemeClr val="accent5">
                    <a:lumMod val="50000"/>
                  </a:schemeClr>
                </a:solidFill>
              </a:rPr>
              <a:t>totalizante</a:t>
            </a:r>
            <a:r>
              <a:rPr lang="es-AR" dirty="0" smtClean="0"/>
              <a:t>.- Calidad del docente, calidad de	los aprendizajes, calidad de la infraestructura, calidad de los procesos.</a:t>
            </a:r>
          </a:p>
          <a:p>
            <a:pPr>
              <a:spcAft>
                <a:spcPts val="600"/>
              </a:spcAft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Está social e históricamente determinado</a:t>
            </a:r>
            <a:r>
              <a:rPr lang="es-AR" dirty="0" smtClean="0"/>
              <a:t>.- Tiene que ver con una realidad específica, con una formación social concreta, en un país concreto, y en un momento determinado.</a:t>
            </a:r>
          </a:p>
          <a:p>
            <a:pPr>
              <a:spcAft>
                <a:spcPts val="600"/>
              </a:spcAft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Se constituye en la imagen-objetivo de los cambios educativos</a:t>
            </a:r>
            <a:r>
              <a:rPr lang="es-AR" dirty="0" smtClean="0"/>
              <a:t>.- La calidad de la educación es el orientador de cualquier cambio educativo. Al iniciar un proceso de transformación o de innovación se debe precisar   qué se entiende por calidad de la educación, es decir, hacia dónde se orientarán las acciones.</a:t>
            </a:r>
          </a:p>
          <a:p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Se constituye en patrón de control de la eficacia del servicio</a:t>
            </a:r>
            <a:r>
              <a:rPr lang="es-AR" dirty="0" smtClean="0"/>
              <a:t>.- Además de servir de norte para orientar la dirección de las decisiones,  sirve  de  patrón  de  comparación  para  juzgar  los impactos, ajustar decisiones y reajustar procesos.</a:t>
            </a:r>
            <a:endParaRPr lang="es-A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>
            <a:noAutofit/>
          </a:bodyPr>
          <a:lstStyle/>
          <a:p>
            <a:r>
              <a:rPr lang="es-AR" dirty="0" smtClean="0"/>
              <a:t>Educación  en  crisis:  no  podemos  dar  respuesta  a  las demandas que hoy nos hace la sociedad (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Siglo XVIII vs. Siglo XXI)</a:t>
            </a:r>
            <a:r>
              <a:rPr lang="es-AR" dirty="0" smtClean="0"/>
              <a:t>.</a:t>
            </a:r>
          </a:p>
          <a:p>
            <a:pPr>
              <a:buNone/>
            </a:pPr>
            <a:endParaRPr lang="es-AR" sz="2200" dirty="0" smtClean="0"/>
          </a:p>
          <a:p>
            <a:r>
              <a:rPr lang="es-AR" dirty="0" smtClean="0"/>
              <a:t>Cuando hay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congruencia</a:t>
            </a:r>
            <a:r>
              <a:rPr lang="es-AR" dirty="0" smtClean="0"/>
              <a:t> entre el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proyecto político </a:t>
            </a:r>
            <a:r>
              <a:rPr lang="es-AR" dirty="0" smtClean="0"/>
              <a:t>general vigente en la sociedad y el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proyecto educativo</a:t>
            </a:r>
            <a:r>
              <a:rPr lang="es-AR" dirty="0" smtClean="0"/>
              <a:t>, o sea cuando el sistema  educativo  "responde  a  las  demandas  de  la sociedad", no se cuestiona la calidad de la educación.</a:t>
            </a:r>
          </a:p>
          <a:p>
            <a:pPr>
              <a:buNone/>
            </a:pPr>
            <a:endParaRPr lang="es-AR" sz="2200" dirty="0" smtClean="0"/>
          </a:p>
          <a:p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Déficit</a:t>
            </a:r>
            <a:r>
              <a:rPr lang="es-AR" dirty="0" smtClean="0"/>
              <a:t>  entre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resultados  pedidos  </a:t>
            </a:r>
            <a:r>
              <a:rPr lang="es-AR" dirty="0" smtClean="0"/>
              <a:t>y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resultados  logrados</a:t>
            </a:r>
            <a:r>
              <a:rPr lang="es-AR" dirty="0" smtClean="0"/>
              <a:t>:</a:t>
            </a:r>
          </a:p>
          <a:p>
            <a:pPr>
              <a:buNone/>
            </a:pPr>
            <a:r>
              <a:rPr lang="es-AR" dirty="0" smtClean="0"/>
              <a:t>   Pérdida de calidad (significación social del aparato educativo).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AR" dirty="0" smtClean="0"/>
              <a:t>Funcionan  como  organizadores  de  la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estructura</a:t>
            </a:r>
            <a:r>
              <a:rPr lang="es-AR" dirty="0" smtClean="0"/>
              <a:t> básica  de  la  educación  y  determinan  aspectos específicos de su organización, tanto en lo relativo al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sistema  educativo  general  –características  y duración   de   los   niveles   y   ciclos,   tipos   de contenidos  curriculares-  </a:t>
            </a:r>
            <a:r>
              <a:rPr lang="es-AR" dirty="0" smtClean="0"/>
              <a:t>cuanto  en  lo  que  se refiere   a   las   formas   de   organización   de   los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estamentos  intermedios  –supervisión,  estilos  de dirección– y a las características generales de las escuelas  y  de  los  diferentes  servicios  que  se presten.</a:t>
            </a:r>
            <a:endParaRPr lang="es-A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11560" y="764704"/>
            <a:ext cx="80752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700" dirty="0" smtClean="0"/>
              <a:t>Ejes subyacentes que </a:t>
            </a:r>
            <a:r>
              <a:rPr lang="es-AR" sz="2700" dirty="0"/>
              <a:t>funcionan como organizadores de la estructura básica de la educación</a:t>
            </a:r>
            <a:endParaRPr lang="en-US" sz="27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 smtClean="0"/>
              <a:t>Dimensiones o niveles de análisis de la Calidad</a:t>
            </a:r>
            <a:endParaRPr lang="es-AR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 fontScale="85000" lnSpcReduction="20000"/>
          </a:bodyPr>
          <a:lstStyle/>
          <a:p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Los fines y objetivos de la educación</a:t>
            </a:r>
            <a:r>
              <a:rPr lang="es-AR" dirty="0" smtClean="0"/>
              <a:t>.- Definiciones exógenas con contenido   político-ideológico.   Expresan   las   opciones   globales hechas por una sociedad en términos generales y definen las funciones que debe cumplir el sistema educativo para que esa sociedad lo considere pertinente (de calidad) =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Para qué</a:t>
            </a:r>
            <a:r>
              <a:rPr lang="es-AR" dirty="0" smtClean="0"/>
              <a:t>.</a:t>
            </a:r>
          </a:p>
          <a:p>
            <a:pPr>
              <a:buNone/>
            </a:pPr>
            <a:r>
              <a:rPr lang="es-AR" dirty="0" smtClean="0"/>
              <a:t> </a:t>
            </a:r>
          </a:p>
          <a:p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Las    opciones    técnico-pedagógicas</a:t>
            </a:r>
            <a:r>
              <a:rPr lang="es-AR" dirty="0" smtClean="0"/>
              <a:t>.-    Permiten    alcanzar    las definiciones político-ideológicas, a través de diferentes operaciones concretas.  Se  originan en una  serie  de  modos de  ver  las  cosas (paradigmas), que definen qué se debe enseñar, cómo, a quién y otros aspectos más =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Cómo.</a:t>
            </a:r>
          </a:p>
          <a:p>
            <a:pPr>
              <a:buNone/>
            </a:pPr>
            <a:r>
              <a:rPr lang="es-AR" dirty="0" smtClean="0"/>
              <a:t> </a:t>
            </a:r>
          </a:p>
          <a:p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La estructura organizativa</a:t>
            </a:r>
            <a:r>
              <a:rPr lang="es-AR" dirty="0" smtClean="0"/>
              <a:t>.- Es lo que se ve como fenómeno, lo que aparece   a   la   observación   abierta,   lo   denominamos   "sistema educativo" con todos sus subsistemas y demás elementos =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Qué.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6166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Primer  nivel.  Dimensión  político-ideológica</a:t>
            </a:r>
            <a:r>
              <a:rPr lang="es-AR" dirty="0" smtClean="0"/>
              <a:t>.- las opciones de este nivel surgen a partir de demandas y requerimientos que la sociedad plantea a la educación: hacer llegar a la comunidad aquellos saberes que se consideran imprescindibles para participar en la sociedad.</a:t>
            </a:r>
          </a:p>
          <a:p>
            <a:pPr algn="just">
              <a:buNone/>
            </a:pPr>
            <a:endParaRPr lang="es-AR" dirty="0" smtClean="0"/>
          </a:p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a.  Educación  y  demandas  culturales:  </a:t>
            </a:r>
            <a:r>
              <a:rPr lang="es-AR" dirty="0" smtClean="0"/>
              <a:t>Transmisión  de  valores, actitudes y pautas de conducta que aseguran la reproducción de la sociedad en la cual está funcionando un sistema educativo.  Ayuda a la integración social.</a:t>
            </a:r>
          </a:p>
          <a:p>
            <a:pPr algn="just">
              <a:buNone/>
            </a:pPr>
            <a:endParaRPr lang="es-AR" dirty="0" smtClean="0"/>
          </a:p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b.  Educación  y  demandas  políticas:  </a:t>
            </a:r>
            <a:r>
              <a:rPr lang="es-AR" dirty="0" smtClean="0"/>
              <a:t>Formar  ciudadanos  en  una opción democrática. Enseñar derechos y obligaciones. Hacerlos conscientes de los problemas colectivos y deseosos de participar.</a:t>
            </a:r>
          </a:p>
          <a:p>
            <a:pPr>
              <a:buNone/>
            </a:pPr>
            <a:endParaRPr lang="es-AR" dirty="0" smtClean="0"/>
          </a:p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DEMOCRACIA – IGUALDAD - MOVILIDAD SOCIAL -SISTEMA EDUCATIVO</a:t>
            </a:r>
            <a:endParaRPr lang="es-A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   “Democratización externa“ </a:t>
            </a:r>
            <a:r>
              <a:rPr lang="es-AR" dirty="0" smtClean="0"/>
              <a:t>=  cuando el Sistema Educativo garantiza el acceso y la permanencia en sus recintos.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   “Democratización interna” </a:t>
            </a:r>
            <a:r>
              <a:rPr lang="es-AR" dirty="0" smtClean="0"/>
              <a:t>= el grado de participación correspondiente a	cada  uno  de  los  actores  en  las  decisiones  institucionales educativas.</a:t>
            </a:r>
          </a:p>
          <a:p>
            <a:pPr>
              <a:buNone/>
            </a:pPr>
            <a:r>
              <a:rPr lang="es-AR" dirty="0" smtClean="0"/>
              <a:t> </a:t>
            </a:r>
          </a:p>
          <a:p>
            <a:pPr algn="just">
              <a:buNone/>
            </a:pPr>
            <a:r>
              <a:rPr lang="es-AR" dirty="0" smtClean="0"/>
              <a:t>   Un sistema educativo que ofrezca buenas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oportunidades a toda la población, independientemente de su origen sociocultural</a:t>
            </a:r>
            <a:r>
              <a:rPr lang="es-AR" dirty="0" smtClean="0"/>
              <a:t>, que garantice también su permanencia durante un período prolongado, y la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adquisición de los saberes obligatorios cuando se egresa</a:t>
            </a:r>
            <a:r>
              <a:rPr lang="es-AR" dirty="0" smtClean="0"/>
              <a:t>, y que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permita el ejercicio de las libertades propias de los actores educativos en las decisiones que los afectan</a:t>
            </a:r>
            <a:r>
              <a:rPr lang="es-AR" dirty="0" smtClean="0"/>
              <a:t>, puede considerarse democrático. Por otra parte, seguramente también estará contribuyendo a la construcción de la democracia al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permitir el ejercicio de las libertades de expresión, discusión, asociación y participación.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c. Educación y demandas económicas</a:t>
            </a:r>
            <a:r>
              <a:rPr lang="es-AR" dirty="0" smtClean="0"/>
              <a:t>: El Sistema Educativo es el encargado	de  proporcionar  las  competencias  básicas  para  la inserción en el aparato productivo; por otro lado, es el que sienta las bases para el desarrollo del conocimiento científico.</a:t>
            </a:r>
          </a:p>
          <a:p>
            <a:pPr>
              <a:buNone/>
            </a:pPr>
            <a:r>
              <a:rPr lang="es-AR" dirty="0" smtClean="0"/>
              <a:t> </a:t>
            </a:r>
          </a:p>
          <a:p>
            <a:pPr algn="just"/>
            <a:r>
              <a:rPr lang="es-AR" dirty="0" smtClean="0"/>
              <a:t>Nueva estructura ocupacional (Robert </a:t>
            </a:r>
            <a:r>
              <a:rPr lang="es-AR" dirty="0" err="1" smtClean="0"/>
              <a:t>Reich</a:t>
            </a:r>
            <a:r>
              <a:rPr lang="es-AR" dirty="0" smtClean="0"/>
              <a:t>).- Servicios rutinarios, servicios personales y servicios simbólicos (identificación de problemas,  su solución  y  definición  de  estrategias).  Abstracción, pensamiento sistémico, experimentación y trabajo en equipo.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832648"/>
          </a:xfrm>
        </p:spPr>
        <p:txBody>
          <a:bodyPr>
            <a:noAutofit/>
          </a:bodyPr>
          <a:lstStyle/>
          <a:p>
            <a:r>
              <a:rPr lang="es-AR" sz="2400" b="1" dirty="0" smtClean="0">
                <a:solidFill>
                  <a:schemeClr val="accent5">
                    <a:lumMod val="50000"/>
                  </a:schemeClr>
                </a:solidFill>
              </a:rPr>
              <a:t>Segundo nivel. Opciones técnico pedagógicas</a:t>
            </a:r>
            <a:r>
              <a:rPr lang="es-AR" sz="2400" dirty="0" smtClean="0"/>
              <a:t>.- Modelan las respuestas a las demandas planteadas (conocimiento-alumno-docente).</a:t>
            </a:r>
          </a:p>
          <a:p>
            <a:r>
              <a:rPr lang="es-AR" sz="2400" b="1" dirty="0" smtClean="0">
                <a:solidFill>
                  <a:schemeClr val="accent5">
                    <a:lumMod val="50000"/>
                  </a:schemeClr>
                </a:solidFill>
              </a:rPr>
              <a:t>a. Eje epistemológico: </a:t>
            </a:r>
            <a:r>
              <a:rPr lang="es-AR" sz="2400" dirty="0" smtClean="0"/>
              <a:t>¿Qué conocimientos corresponde transmitir? A la tradicional  definición  de  conocimiento  científico  de  conocer  para describir y explicar, pronosticar y predecir, hoy se agrega la necesidad de </a:t>
            </a:r>
            <a:r>
              <a:rPr lang="es-AR" sz="2400" b="1" dirty="0" smtClean="0">
                <a:solidFill>
                  <a:schemeClr val="accent5">
                    <a:lumMod val="50000"/>
                  </a:schemeClr>
                </a:solidFill>
              </a:rPr>
              <a:t>conocer para operar, para transformar.</a:t>
            </a:r>
          </a:p>
          <a:p>
            <a:pPr>
              <a:buNone/>
            </a:pPr>
            <a:r>
              <a:rPr lang="es-AR" sz="2400" dirty="0" smtClean="0"/>
              <a:t>    El problema fundamental tiene que ver con la incapacidad del sistema educativo de </a:t>
            </a:r>
            <a:r>
              <a:rPr lang="es-AR" sz="2400" b="1" dirty="0" smtClean="0">
                <a:solidFill>
                  <a:schemeClr val="accent5">
                    <a:lumMod val="50000"/>
                  </a:schemeClr>
                </a:solidFill>
              </a:rPr>
              <a:t>incorporar rápidamente las novedades </a:t>
            </a:r>
            <a:r>
              <a:rPr lang="es-AR" sz="2400" dirty="0" smtClean="0"/>
              <a:t>que se producen en el mundo académico.</a:t>
            </a:r>
          </a:p>
          <a:p>
            <a:pPr>
              <a:buNone/>
            </a:pPr>
            <a:r>
              <a:rPr lang="es-AR" sz="2400" dirty="0" smtClean="0"/>
              <a:t>    Quedan por lo general </a:t>
            </a:r>
            <a:r>
              <a:rPr lang="es-AR" sz="2400" b="1" dirty="0" smtClean="0">
                <a:solidFill>
                  <a:schemeClr val="accent5">
                    <a:lumMod val="50000"/>
                  </a:schemeClr>
                </a:solidFill>
              </a:rPr>
              <a:t>excluidas de la enseñanza </a:t>
            </a:r>
            <a:r>
              <a:rPr lang="es-AR" sz="2400" dirty="0" smtClean="0"/>
              <a:t>básica algunas disciplinas.</a:t>
            </a:r>
          </a:p>
          <a:p>
            <a:pPr>
              <a:buNone/>
            </a:pPr>
            <a:r>
              <a:rPr lang="es-AR" sz="2400" dirty="0" smtClean="0"/>
              <a:t>    No sólo conocimientos, sino habilidades, destrezas, valores y actitudes     </a:t>
            </a:r>
            <a:r>
              <a:rPr lang="es-AR" sz="2400" b="1" dirty="0" smtClean="0">
                <a:solidFill>
                  <a:schemeClr val="accent5">
                    <a:lumMod val="50000"/>
                  </a:schemeClr>
                </a:solidFill>
              </a:rPr>
              <a:t>(Competencias).</a:t>
            </a:r>
            <a:r>
              <a:rPr lang="es-AR" sz="2400" dirty="0" smtClean="0"/>
              <a:t/>
            </a:r>
            <a:br>
              <a:rPr lang="es-AR" sz="2400" dirty="0" smtClean="0"/>
            </a:br>
            <a:endParaRPr lang="es-AR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b. Eje pedagógico: </a:t>
            </a:r>
            <a:r>
              <a:rPr lang="es-AR" dirty="0" smtClean="0"/>
              <a:t>Definiciones básicas sobre el sujeto de la enseñanza, así como las relativas a qué se entiende por aprendizaje, por enseñanza y por rol docente.</a:t>
            </a:r>
          </a:p>
          <a:p>
            <a:pPr algn="just">
              <a:buNone/>
            </a:pPr>
            <a:r>
              <a:rPr lang="es-AR" dirty="0" smtClean="0"/>
              <a:t>    ¿Qué características definen al sujeto del aprendizaje?,</a:t>
            </a:r>
          </a:p>
          <a:p>
            <a:pPr algn="just">
              <a:buNone/>
            </a:pPr>
            <a:r>
              <a:rPr lang="es-AR" dirty="0" smtClean="0"/>
              <a:t>    ¿cómo aprende quien aprende?, ¿qué tiene que saber quien enseña?,</a:t>
            </a:r>
          </a:p>
          <a:p>
            <a:pPr algn="just">
              <a:buNone/>
            </a:pPr>
            <a:r>
              <a:rPr lang="es-AR" dirty="0" smtClean="0"/>
              <a:t>    ¿qué tiene que hacer quien enseña?</a:t>
            </a:r>
          </a:p>
          <a:p>
            <a:pPr>
              <a:buNone/>
            </a:pPr>
            <a:endParaRPr lang="es-AR" dirty="0" smtClean="0"/>
          </a:p>
          <a:p>
            <a:endParaRPr lang="es-AR" dirty="0" smtClean="0"/>
          </a:p>
          <a:p>
            <a:pPr algn="just">
              <a:buNone/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    Entender al sujeto </a:t>
            </a:r>
            <a:r>
              <a:rPr lang="es-AR" dirty="0" smtClean="0"/>
              <a:t>de enseñanza dentro de un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marco evolutivo </a:t>
            </a:r>
            <a:r>
              <a:rPr lang="es-AR" dirty="0" smtClean="0"/>
              <a:t>significa pensar que las distintas edades marcan rasgos diferentes y por lo tanto, que la propuesta de enseñanza debe variar de acuerdo con esto (desarrollo del sujeto: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proceso progresivo con elementos internos y externos).</a:t>
            </a:r>
          </a:p>
          <a:p>
            <a:pPr>
              <a:buNone/>
            </a:pP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Tipos </a:t>
            </a:r>
            <a:r>
              <a:rPr lang="es-AR" dirty="0"/>
              <a:t>de cambios (ruptura del </a:t>
            </a:r>
            <a:r>
              <a:rPr lang="es-AR" dirty="0" smtClean="0"/>
              <a:t>equilibrio </a:t>
            </a:r>
            <a:r>
              <a:rPr lang="es-AR" dirty="0"/>
              <a:t>o funcionamiento rutinario</a:t>
            </a:r>
            <a:r>
              <a:rPr lang="es-AR" dirty="0" smtClean="0"/>
              <a:t>)</a:t>
            </a:r>
          </a:p>
          <a:p>
            <a:pPr>
              <a:buNone/>
            </a:pPr>
            <a:endParaRPr lang="es-AR" sz="1800" dirty="0"/>
          </a:p>
          <a:p>
            <a:pPr>
              <a:buNone/>
            </a:pPr>
            <a:r>
              <a:rPr lang="es-AR" dirty="0" smtClean="0"/>
              <a:t>a</a:t>
            </a:r>
            <a:r>
              <a:rPr lang="es-AR" dirty="0"/>
              <a:t>) según afecten los aspectos estructurales o los </a:t>
            </a:r>
            <a:r>
              <a:rPr lang="es-AR" dirty="0" smtClean="0"/>
              <a:t>  aspectos </a:t>
            </a:r>
            <a:r>
              <a:rPr lang="es-AR" dirty="0"/>
              <a:t>fenoménicos.</a:t>
            </a:r>
          </a:p>
          <a:p>
            <a:pPr>
              <a:buNone/>
            </a:pPr>
            <a:r>
              <a:rPr lang="es-AR" dirty="0"/>
              <a:t>b) según afecten todo el sistema o</a:t>
            </a:r>
          </a:p>
          <a:p>
            <a:pPr>
              <a:buNone/>
            </a:pPr>
            <a:r>
              <a:rPr lang="es-AR" dirty="0" smtClean="0"/>
              <a:t>     un </a:t>
            </a:r>
            <a:r>
              <a:rPr lang="es-AR" dirty="0"/>
              <a:t>ámbito restringido de él.</a:t>
            </a:r>
          </a:p>
          <a:p>
            <a:endParaRPr lang="es-AR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15616" y="4077072"/>
          <a:ext cx="7056783" cy="2416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2645"/>
                        </a:lnSpc>
                        <a:spcAft>
                          <a:spcPts val="0"/>
                        </a:spcAft>
                      </a:pPr>
                      <a:r>
                        <a:rPr lang="es-AR" sz="2400" spc="5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Es</a:t>
                      </a:r>
                      <a:r>
                        <a:rPr lang="es-AR" sz="2400" spc="10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s-AR" sz="2400" spc="5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uctu</a:t>
                      </a:r>
                      <a:r>
                        <a:rPr lang="es-AR" sz="2400" spc="-5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10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l</a:t>
                      </a:r>
                      <a:endParaRPr lang="es-A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2645"/>
                        </a:lnSpc>
                        <a:spcAft>
                          <a:spcPts val="0"/>
                        </a:spcAft>
                      </a:pPr>
                      <a:r>
                        <a:rPr lang="es-AR" sz="2400" spc="5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s-AR" sz="2400" spc="15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5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s-AR" sz="240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ménico</a:t>
                      </a:r>
                      <a:endParaRPr lang="es-AR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505">
                <a:tc>
                  <a:txBody>
                    <a:bodyPr/>
                    <a:lstStyle/>
                    <a:p>
                      <a:pPr marL="85725">
                        <a:lnSpc>
                          <a:spcPts val="2545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Macro</a:t>
                      </a:r>
                      <a:r>
                        <a:rPr lang="es-AR" sz="2400" spc="10" dirty="0">
                          <a:latin typeface="Lucida Sans Unicod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(todo </a:t>
                      </a:r>
                      <a:r>
                        <a:rPr lang="es-AR" sz="2400" spc="5" dirty="0">
                          <a:latin typeface="Lucida Sans Unicode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l</a:t>
                      </a:r>
                      <a:endParaRPr lang="es-AR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es-AR" sz="2400" spc="-5" dirty="0">
                          <a:latin typeface="Lucida Sans Unicode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s-AR" sz="2400" spc="-10" dirty="0">
                          <a:latin typeface="Lucida Sans Unicode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tema)</a:t>
                      </a:r>
                      <a:endParaRPr lang="es-A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2545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Tran</a:t>
                      </a:r>
                      <a:r>
                        <a:rPr lang="es-AR" sz="2400" spc="-5" dirty="0">
                          <a:latin typeface="Lucida Sans Unicode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fo</a:t>
                      </a:r>
                      <a:r>
                        <a:rPr lang="es-AR" sz="2400" spc="-5" dirty="0">
                          <a:latin typeface="Lucida Sans Unicode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mación</a:t>
                      </a:r>
                      <a:endParaRPr lang="es-A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2545"/>
                        </a:lnSpc>
                        <a:spcAft>
                          <a:spcPts val="0"/>
                        </a:spcAft>
                      </a:pP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5" dirty="0">
                          <a:latin typeface="Lucida Sans Unicode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fo</a:t>
                      </a:r>
                      <a:r>
                        <a:rPr lang="es-AR" sz="2400" spc="-5" dirty="0">
                          <a:latin typeface="Lucida Sans Unicode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ma</a:t>
                      </a:r>
                      <a:endParaRPr lang="es-A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0511">
                <a:tc>
                  <a:txBody>
                    <a:bodyPr/>
                    <a:lstStyle/>
                    <a:p>
                      <a:pPr marL="85725" marR="131445">
                        <a:lnSpc>
                          <a:spcPct val="77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s-AR" sz="2400" dirty="0" smtClean="0">
                          <a:latin typeface="Lucida Sans Unicode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s-AR" sz="2400" spc="-5" dirty="0" smtClean="0">
                          <a:latin typeface="Lucida Sans Unicode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s-AR" sz="2400" dirty="0" smtClean="0">
                          <a:latin typeface="Lucida Sans Unicode"/>
                          <a:ea typeface="Times New Roman"/>
                          <a:cs typeface="Times New Roman"/>
                        </a:rPr>
                        <a:t>cro</a:t>
                      </a:r>
                      <a:r>
                        <a:rPr lang="es-AR" sz="2400" spc="15" dirty="0" smtClean="0">
                          <a:latin typeface="Lucida Sans Unicod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(parte</a:t>
                      </a:r>
                      <a:r>
                        <a:rPr lang="es-AR" sz="2400" spc="15" dirty="0">
                          <a:latin typeface="Lucida Sans Unicod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del </a:t>
                      </a:r>
                      <a:r>
                        <a:rPr lang="es-AR" sz="2400" spc="-5" dirty="0">
                          <a:latin typeface="Lucida Sans Unicode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s-AR" sz="2400" spc="-10" dirty="0">
                          <a:latin typeface="Lucida Sans Unicode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dirty="0">
                          <a:latin typeface="Lucida Sans Unicode"/>
                          <a:ea typeface="Times New Roman"/>
                          <a:cs typeface="Times New Roman"/>
                        </a:rPr>
                        <a:t>tema)</a:t>
                      </a:r>
                      <a:endParaRPr lang="es-A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2650"/>
                        </a:lnSpc>
                        <a:spcAft>
                          <a:spcPts val="0"/>
                        </a:spcAft>
                      </a:pPr>
                      <a:r>
                        <a:rPr lang="es-AR" sz="2400" dirty="0" smtClean="0">
                          <a:latin typeface="Lucida Sans Unicode"/>
                          <a:ea typeface="Times New Roman"/>
                          <a:cs typeface="Times New Roman"/>
                        </a:rPr>
                        <a:t>In</a:t>
                      </a:r>
                      <a:r>
                        <a:rPr lang="es-AR" sz="2400" spc="-5" dirty="0" smtClean="0">
                          <a:latin typeface="Lucida Sans Unicode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dirty="0" smtClean="0">
                          <a:latin typeface="Lucida Sans Unicode"/>
                          <a:ea typeface="Times New Roman"/>
                          <a:cs typeface="Times New Roman"/>
                        </a:rPr>
                        <a:t>ova</a:t>
                      </a:r>
                      <a:r>
                        <a:rPr lang="es-AR" sz="2400" spc="5" dirty="0" smtClean="0">
                          <a:latin typeface="Lucida Sans Unicode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s-AR" sz="2400" dirty="0" smtClean="0">
                          <a:latin typeface="Lucida Sans Unicode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s-AR" sz="2400" spc="-5" dirty="0" smtClean="0">
                          <a:latin typeface="Lucida Sans Unicode"/>
                          <a:ea typeface="Times New Roman"/>
                          <a:cs typeface="Times New Roman"/>
                        </a:rPr>
                        <a:t>ó</a:t>
                      </a:r>
                      <a:r>
                        <a:rPr lang="es-AR" sz="2400" dirty="0" smtClean="0">
                          <a:latin typeface="Lucida Sans Unicode"/>
                          <a:ea typeface="Times New Roman"/>
                          <a:cs typeface="Times New Roman"/>
                        </a:rPr>
                        <a:t>n</a:t>
                      </a:r>
                      <a:endParaRPr lang="es-A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2650"/>
                        </a:lnSpc>
                        <a:spcAft>
                          <a:spcPts val="0"/>
                        </a:spcAft>
                      </a:pPr>
                      <a:r>
                        <a:rPr lang="es-AR" sz="2400" dirty="0" smtClean="0">
                          <a:latin typeface="Lucida Sans Unicode"/>
                          <a:ea typeface="Times New Roman"/>
                          <a:cs typeface="Times New Roman"/>
                        </a:rPr>
                        <a:t>Nov</a:t>
                      </a:r>
                      <a:r>
                        <a:rPr lang="es-AR" sz="2400" spc="10" dirty="0" smtClean="0">
                          <a:latin typeface="Lucida Sans Unicode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 smtClean="0">
                          <a:latin typeface="Lucida Sans Unicode"/>
                          <a:ea typeface="Times New Roman"/>
                          <a:cs typeface="Times New Roman"/>
                        </a:rPr>
                        <a:t>dad</a:t>
                      </a:r>
                      <a:endParaRPr lang="es-A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8280920" cy="482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467544" y="764705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s-AR" sz="3200" b="1" dirty="0" smtClean="0">
                <a:solidFill>
                  <a:schemeClr val="accent5">
                    <a:lumMod val="50000"/>
                  </a:schemeClr>
                </a:solidFill>
              </a:rPr>
              <a:t>Howard Gardner: inteligencias múltiples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025352"/>
            <a:ext cx="8064896" cy="583264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AR" sz="2400" dirty="0" smtClean="0"/>
              <a:t>     </a:t>
            </a:r>
          </a:p>
          <a:p>
            <a:pPr algn="just">
              <a:buNone/>
            </a:pPr>
            <a:r>
              <a:rPr lang="es-AR" sz="2400" dirty="0" smtClean="0"/>
              <a:t>   Se puede definir que se aprende por ensayo y error, por premio y castigo, por estímulo y respuesta, o  que se aprende porque el </a:t>
            </a:r>
            <a:r>
              <a:rPr lang="es-AR" sz="2400" b="1" dirty="0" smtClean="0">
                <a:solidFill>
                  <a:schemeClr val="accent5">
                    <a:lumMod val="50000"/>
                  </a:schemeClr>
                </a:solidFill>
              </a:rPr>
              <a:t>sujeto construye activamente el objeto de aprendizaje.</a:t>
            </a:r>
          </a:p>
          <a:p>
            <a:pPr>
              <a:buNone/>
            </a:pPr>
            <a:endParaRPr lang="es-AR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s-AR" sz="2400" dirty="0" smtClean="0"/>
              <a:t>    Aprendizaje: proceso múltiple, que ocurre </a:t>
            </a:r>
            <a:r>
              <a:rPr lang="es-AR" sz="2400" b="1" dirty="0" smtClean="0">
                <a:solidFill>
                  <a:schemeClr val="accent5">
                    <a:lumMod val="50000"/>
                  </a:schemeClr>
                </a:solidFill>
              </a:rPr>
              <a:t>dentro y fuera de la escuela </a:t>
            </a:r>
            <a:r>
              <a:rPr lang="es-AR" sz="2400" dirty="0" smtClean="0"/>
              <a:t>y que se desarrolla </a:t>
            </a:r>
            <a:r>
              <a:rPr lang="es-AR" sz="2400" b="1" dirty="0" smtClean="0">
                <a:solidFill>
                  <a:schemeClr val="accent5">
                    <a:lumMod val="50000"/>
                  </a:schemeClr>
                </a:solidFill>
              </a:rPr>
              <a:t>durante toda la vida</a:t>
            </a:r>
            <a:r>
              <a:rPr lang="es-AR" sz="2400" dirty="0" smtClean="0"/>
              <a:t>. El sujeto construye su objeto de conocimiento a partir de la posibilidad de que éste tenga sentido para él, </a:t>
            </a:r>
            <a:r>
              <a:rPr lang="es-AR" sz="2400" b="1" dirty="0" smtClean="0">
                <a:solidFill>
                  <a:schemeClr val="accent5">
                    <a:lumMod val="50000"/>
                  </a:schemeClr>
                </a:solidFill>
              </a:rPr>
              <a:t>que sea significativo (Constructivismo). </a:t>
            </a:r>
          </a:p>
          <a:p>
            <a:pPr>
              <a:buNone/>
            </a:pPr>
            <a:r>
              <a:rPr lang="es-AR" sz="2400" dirty="0" smtClean="0"/>
              <a:t> </a:t>
            </a:r>
            <a:endParaRPr lang="es-AR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91264" cy="53438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AR" sz="2800" b="1" dirty="0" smtClean="0">
                <a:solidFill>
                  <a:schemeClr val="accent5">
                    <a:lumMod val="50000"/>
                  </a:schemeClr>
                </a:solidFill>
              </a:rPr>
              <a:t> Dimensiones fundamentales del perfil docente:</a:t>
            </a:r>
          </a:p>
          <a:p>
            <a:pPr>
              <a:spcAft>
                <a:spcPts val="600"/>
              </a:spcAft>
              <a:buNone/>
            </a:pPr>
            <a:endParaRPr lang="es-A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s-AR" sz="2800" dirty="0" smtClean="0"/>
              <a:t>La pedagógico-didáctica (estrategias);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s-AR" sz="2800" dirty="0" smtClean="0"/>
              <a:t>La político-institucional (articulación sistema educativo y práctica);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s-AR" sz="2800" dirty="0" smtClean="0"/>
              <a:t>La productiva (intervención en el mundo);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s-AR" sz="2800" dirty="0" smtClean="0"/>
              <a:t>La interactiva (comprensión y empatía con el “otro”) y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s-AR" sz="2800" dirty="0" smtClean="0"/>
              <a:t>La especificadora (capacidad de aplicar conocimientos a la comprensión de sujetos e instituciones educativas).</a:t>
            </a:r>
          </a:p>
          <a:p>
            <a:pPr>
              <a:buNone/>
            </a:pPr>
            <a:r>
              <a:rPr lang="es-AR" sz="2800" dirty="0" smtClean="0"/>
              <a:t>     </a:t>
            </a:r>
            <a:r>
              <a:rPr lang="es-AR" sz="2800" dirty="0" err="1" smtClean="0"/>
              <a:t>Braslavsky</a:t>
            </a:r>
            <a:r>
              <a:rPr lang="es-AR" sz="2800" dirty="0" smtClean="0"/>
              <a:t>.</a:t>
            </a:r>
            <a:endParaRPr lang="es-A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lnSpcReduction="10000"/>
          </a:bodyPr>
          <a:lstStyle/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Docente:</a:t>
            </a:r>
            <a:r>
              <a:rPr lang="es-AR" dirty="0" smtClean="0"/>
              <a:t> no tanto el que imparte los conocimientos, como en el que ayuda a los alumnos a encontrar, organizar y manejar esos conocimientos, guiando las mentes más que moldeándolas“ (UNESCO).</a:t>
            </a:r>
          </a:p>
          <a:p>
            <a:pPr algn="just">
              <a:buNone/>
            </a:pPr>
            <a:endParaRPr lang="es-AR" sz="1600" dirty="0" smtClean="0"/>
          </a:p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c. Eje didáctico: </a:t>
            </a:r>
            <a:r>
              <a:rPr lang="es-AR" dirty="0" smtClean="0"/>
              <a:t>¿Cuáles son las estrategias de enseñanza?</a:t>
            </a:r>
          </a:p>
          <a:p>
            <a:pPr algn="just">
              <a:buNone/>
            </a:pPr>
            <a:endParaRPr lang="es-AR" dirty="0" smtClean="0"/>
          </a:p>
          <a:p>
            <a:pPr algn="just">
              <a:buNone/>
            </a:pPr>
            <a:r>
              <a:rPr lang="es-AR" dirty="0" smtClean="0"/>
              <a:t>    Al constituir las opciones didácticas el último nivel de decisiones dentro de las técnico-pedagógicas, así como reciben determinaciones de las instancias anteriores, marcan por otro lado un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fuerte condicionamiento a los aspectos por decidir</a:t>
            </a:r>
            <a:r>
              <a:rPr lang="es-AR" dirty="0" smtClean="0"/>
              <a:t>, en este caso,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los organizativos.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AR" dirty="0" smtClean="0"/>
              <a:t>    Cómo es la selección y organización de los contenidos de la enseñanza.</a:t>
            </a:r>
          </a:p>
          <a:p>
            <a:pPr>
              <a:buNone/>
            </a:pPr>
            <a:r>
              <a:rPr lang="es-AR" dirty="0" smtClean="0"/>
              <a:t>    Qué características tienen las actividades de enseñanza.</a:t>
            </a:r>
          </a:p>
          <a:p>
            <a:pPr>
              <a:buNone/>
            </a:pPr>
            <a:r>
              <a:rPr lang="es-AR" dirty="0" smtClean="0"/>
              <a:t>    Cómo es la planificación didáctica.</a:t>
            </a:r>
          </a:p>
          <a:p>
            <a:pPr>
              <a:buNone/>
            </a:pPr>
            <a:r>
              <a:rPr lang="es-AR" dirty="0" smtClean="0"/>
              <a:t>    Cómo se organiza la evaluación del aprendizaje.</a:t>
            </a:r>
          </a:p>
          <a:p>
            <a:pPr>
              <a:buNone/>
            </a:pPr>
            <a:endParaRPr lang="es-AR" dirty="0" smtClean="0"/>
          </a:p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Tercer nivel. Decisiones referidas a la estructura organizativa externa.</a:t>
            </a:r>
            <a:r>
              <a:rPr lang="es-AR" dirty="0" smtClean="0"/>
              <a:t>- Son cruciales para la calidad, porque implican determinar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cuál será la organización escolar más adecuada</a:t>
            </a:r>
            <a:r>
              <a:rPr lang="es-AR" dirty="0" smtClean="0"/>
              <a:t> para concretar	las  metas  de  la  educación  y  para  satisfacer  las demandas de los diferentes subsistemas sociales.</a:t>
            </a:r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  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ORGANIZACIÓN CONCRETA DEL SISTEMA EDUCATIVO. ORGANIZACIÓN DE LAS INSTITUCIONES ESCOLARES. ORGANIZACIÓN DE LA TAREA EN EL AULA.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a. La cobertura de la oferta educativa: </a:t>
            </a:r>
            <a:r>
              <a:rPr lang="es-AR" dirty="0" smtClean="0"/>
              <a:t>Cuál es la distribución de la oferta en términos de equidad, hasta qué punto los cargos docentes se cubren con profesionales de la educación, qué cantidad y calidad tiene la apertura de aulas.</a:t>
            </a:r>
          </a:p>
          <a:p>
            <a:pPr algn="just">
              <a:buNone/>
            </a:pPr>
            <a:endParaRPr lang="es-AR" dirty="0" smtClean="0"/>
          </a:p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Segmentación   educativa</a:t>
            </a:r>
            <a:r>
              <a:rPr lang="es-AR" dirty="0" smtClean="0"/>
              <a:t>.-   “Circuitos”   de   calidad   diferenciada, debido a: marginación por exclusión social, marginación por exclusión temprana y marginación por inclusión.</a:t>
            </a:r>
          </a:p>
          <a:p>
            <a:pPr algn="just">
              <a:buNone/>
            </a:pPr>
            <a:r>
              <a:rPr lang="es-AR" dirty="0" smtClean="0"/>
              <a:t>    </a:t>
            </a:r>
          </a:p>
          <a:p>
            <a:pPr algn="just">
              <a:buNone/>
            </a:pPr>
            <a:r>
              <a:rPr lang="es-AR" dirty="0" smtClean="0"/>
              <a:t>   Dar  igual  calidad  a  todos  es  hoy  de  suma  importancia  para responder a las demandas de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integración</a:t>
            </a:r>
            <a:r>
              <a:rPr lang="es-AR" dirty="0" smtClean="0"/>
              <a:t> (desde el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sistema cultural</a:t>
            </a:r>
            <a:r>
              <a:rPr lang="es-AR" dirty="0" smtClean="0"/>
              <a:t>), de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democratización </a:t>
            </a:r>
            <a:r>
              <a:rPr lang="es-AR" dirty="0" smtClean="0"/>
              <a:t>(desde el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sistema político</a:t>
            </a:r>
            <a:r>
              <a:rPr lang="es-AR" dirty="0" smtClean="0"/>
              <a:t>) y de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competitividad</a:t>
            </a:r>
            <a:r>
              <a:rPr lang="es-AR" dirty="0" smtClean="0"/>
              <a:t> (desde el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sistema económico</a:t>
            </a:r>
            <a:r>
              <a:rPr lang="es-AR" dirty="0" smtClean="0"/>
              <a:t>).</a:t>
            </a:r>
          </a:p>
          <a:p>
            <a:pPr algn="just"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68552"/>
          </a:xfrm>
        </p:spPr>
        <p:txBody>
          <a:bodyPr/>
          <a:lstStyle/>
          <a:p>
            <a:pPr algn="just">
              <a:buNone/>
            </a:pPr>
            <a:endParaRPr lang="es-AR" dirty="0" smtClean="0"/>
          </a:p>
          <a:p>
            <a:pPr algn="just"/>
            <a:r>
              <a:rPr lang="es-AR" dirty="0" smtClean="0"/>
              <a:t>Equidad (mirada retrospectiva).- Dar a todos lo mismo.</a:t>
            </a:r>
          </a:p>
          <a:p>
            <a:pPr algn="just"/>
            <a:r>
              <a:rPr lang="es-AR" dirty="0" smtClean="0"/>
              <a:t>Equidad (mirada prospectiva).- Dar a cada uno según sus necesidades.</a:t>
            </a:r>
          </a:p>
          <a:p>
            <a:pPr algn="just">
              <a:buNone/>
            </a:pPr>
            <a:endParaRPr lang="es-AR" dirty="0" smtClean="0"/>
          </a:p>
          <a:p>
            <a:pPr algn="just">
              <a:buNone/>
            </a:pPr>
            <a:r>
              <a:rPr lang="es-AR" dirty="0" smtClean="0"/>
              <a:t>   Tareas del sistema educativo con respecto a la equidad: compensar las diferencias y redefinir las propuestas de enseñanza para la diversidad.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b. Estructura por niveles o ciclos: </a:t>
            </a:r>
            <a:r>
              <a:rPr lang="es-AR" dirty="0" smtClean="0"/>
              <a:t>Decisiones de cómo organizar la oferta educativa.</a:t>
            </a:r>
          </a:p>
          <a:p>
            <a:pPr algn="just">
              <a:buNone/>
            </a:pPr>
            <a:r>
              <a:rPr lang="es-AR" dirty="0" smtClean="0"/>
              <a:t>     -Determinación de niveles y ciclos.</a:t>
            </a:r>
          </a:p>
          <a:p>
            <a:pPr algn="just">
              <a:buNone/>
            </a:pPr>
            <a:r>
              <a:rPr lang="es-AR" dirty="0" smtClean="0"/>
              <a:t>     -Extensión del período de obligatoriedad escolar. 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   Varían en cada latitud y tiempo.</a:t>
            </a:r>
          </a:p>
          <a:p>
            <a:pPr>
              <a:buNone/>
            </a:pPr>
            <a:endParaRPr lang="es-AR" dirty="0" smtClean="0"/>
          </a:p>
          <a:p>
            <a:pPr algn="just">
              <a:buNone/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    Niveles:</a:t>
            </a:r>
            <a:r>
              <a:rPr lang="es-AR" dirty="0" smtClean="0"/>
              <a:t> Una parte de un sistema de estratificación discontinua que implica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jerarquía y legitima las diferencias </a:t>
            </a:r>
            <a:r>
              <a:rPr lang="es-AR" dirty="0" smtClean="0"/>
              <a:t>de origen. Está asociado con la idea de una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pirámide con cortes rígidos y difíciles de franquear </a:t>
            </a:r>
            <a:r>
              <a:rPr lang="es-AR" dirty="0" smtClean="0"/>
              <a:t>entre formas educativas para dirigidos, por un lado, y para dirigentes, por otro; para trabajadores manuales en el primer nivel y para trabajadores intelectuales en el siguiente (</a:t>
            </a:r>
            <a:r>
              <a:rPr lang="es-AR" dirty="0" err="1" smtClean="0"/>
              <a:t>Braslavsky</a:t>
            </a:r>
            <a:r>
              <a:rPr lang="es-AR" dirty="0" smtClean="0"/>
              <a:t>).</a:t>
            </a:r>
          </a:p>
          <a:p>
            <a:pPr>
              <a:buNone/>
            </a:pPr>
            <a:endParaRPr lang="es-AR" dirty="0" smtClean="0"/>
          </a:p>
          <a:p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3275856" y="2276872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51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AR" dirty="0" smtClean="0"/>
              <a:t>  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Niveles.</a:t>
            </a:r>
            <a:r>
              <a:rPr lang="es-AR" dirty="0" smtClean="0"/>
              <a:t>- Tramos en que se atiende al cumplimiento de las necesidades sociales.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Ciclos.</a:t>
            </a:r>
            <a:r>
              <a:rPr lang="es-AR" dirty="0" smtClean="0"/>
              <a:t>- Espacios psicopedagógicos que, al responder a niveles crecientes de profundización, complejidad y complementariedad, posibilitan el desarrollo individual y social del educando. Tiene que ver con las características de las diferentes etapas evolutivas por las que atraviesa el educando.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La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cantidad de años de educación </a:t>
            </a:r>
            <a:r>
              <a:rPr lang="es-AR" dirty="0" smtClean="0"/>
              <a:t>que se consideran como obligatorios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ha ido aumentando </a:t>
            </a:r>
            <a:r>
              <a:rPr lang="es-AR" dirty="0" smtClean="0"/>
              <a:t>a lo largo del siglo XX a medida que se fueron haciendo más complejas y más amplias las necesidades básicas educativas.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AR" dirty="0" smtClean="0"/>
              <a:t>   </a:t>
            </a:r>
          </a:p>
          <a:p>
            <a:pPr algn="just">
              <a:buNone/>
            </a:pPr>
            <a:r>
              <a:rPr lang="es-AR" dirty="0" smtClean="0"/>
              <a:t>   En la medida que aumentan los años de obligatoriedad,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los contenidos que tradicionalmente estaban destinados a una minoría se convierten en contenidos de difusión universal.</a:t>
            </a:r>
          </a:p>
          <a:p>
            <a:pPr algn="just">
              <a:buNone/>
            </a:pPr>
            <a:endParaRPr lang="es-A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None/>
            </a:pPr>
            <a:endParaRPr lang="es-AR" dirty="0" smtClean="0"/>
          </a:p>
          <a:p>
            <a:pPr algn="just">
              <a:buNone/>
            </a:pPr>
            <a:r>
              <a:rPr lang="es-AR" dirty="0" smtClean="0"/>
              <a:t>    A su vez,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la condición de ‘estudiante’ </a:t>
            </a:r>
            <a:r>
              <a:rPr lang="es-AR" dirty="0" smtClean="0"/>
              <a:t>– tradicionalmente patrimonio de los sectores medios urbanos–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comienza a ser la característica de toda la población juvenil</a:t>
            </a:r>
            <a:r>
              <a:rPr lang="es-AR" dirty="0" smtClean="0"/>
              <a:t> (</a:t>
            </a:r>
            <a:r>
              <a:rPr lang="es-AR" dirty="0" err="1" smtClean="0"/>
              <a:t>Tedesco</a:t>
            </a:r>
            <a:r>
              <a:rPr lang="es-AR" dirty="0" smtClean="0"/>
              <a:t>, 1996).</a:t>
            </a:r>
          </a:p>
          <a:p>
            <a:pPr>
              <a:buNone/>
            </a:pP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AR" dirty="0"/>
              <a:t>En    las    últimas    décadas    se    han    sucedido innumerables procesos de cambio educativo tendientes a responder a los nuevos desafíos</a:t>
            </a:r>
            <a:r>
              <a:rPr lang="es-AR" dirty="0" smtClean="0"/>
              <a:t>.</a:t>
            </a:r>
          </a:p>
          <a:p>
            <a:pPr algn="just">
              <a:buNone/>
            </a:pPr>
            <a:endParaRPr lang="es-AR" dirty="0" smtClean="0"/>
          </a:p>
          <a:p>
            <a:pPr algn="just">
              <a:buFont typeface="Wingdings" pitchFamily="2" charset="2"/>
              <a:buChar char="Ø"/>
            </a:pPr>
            <a:r>
              <a:rPr lang="es-AR" dirty="0" smtClean="0"/>
              <a:t>Cuando </a:t>
            </a:r>
            <a:r>
              <a:rPr lang="es-AR" dirty="0"/>
              <a:t>el desajuste entre los resultados que obtiene un	subsistema  y  las  demandas  que  le  hace  la sociedad se profundiza –como es el caso actual en la educación– NO ALCANZA CON PRODUCIR REFORMAS.</a:t>
            </a:r>
          </a:p>
          <a:p>
            <a:pPr algn="just">
              <a:buNone/>
            </a:pPr>
            <a:r>
              <a:rPr lang="es-AR" dirty="0"/>
              <a:t> </a:t>
            </a:r>
          </a:p>
          <a:p>
            <a:pPr algn="just"/>
            <a:r>
              <a:rPr lang="es-AR" dirty="0"/>
              <a:t>Re-formar   (dar   a   lo   anterior   otra   forma,   a   lo</a:t>
            </a:r>
          </a:p>
          <a:p>
            <a:pPr algn="just">
              <a:buNone/>
            </a:pPr>
            <a:r>
              <a:rPr lang="es-AR" dirty="0" smtClean="0"/>
              <a:t>     fenoménico</a:t>
            </a:r>
            <a:r>
              <a:rPr lang="es-AR" dirty="0"/>
              <a:t>).</a:t>
            </a:r>
          </a:p>
          <a:p>
            <a:pPr algn="just"/>
            <a:r>
              <a:rPr lang="es-AR" dirty="0" err="1"/>
              <a:t>Trans</a:t>
            </a:r>
            <a:r>
              <a:rPr lang="es-AR" dirty="0"/>
              <a:t>-formar (pasar de una forma a otra, a lo estructural).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c.  </a:t>
            </a:r>
            <a:r>
              <a:rPr lang="es-AR" sz="3400" b="1" dirty="0" smtClean="0">
                <a:solidFill>
                  <a:schemeClr val="accent5">
                    <a:lumMod val="50000"/>
                  </a:schemeClr>
                </a:solidFill>
              </a:rPr>
              <a:t>La  estructura  del  gobierno  en  las  diferentes instancias: </a:t>
            </a:r>
            <a:r>
              <a:rPr lang="es-AR" sz="3400" dirty="0" smtClean="0"/>
              <a:t>modelos de conducción, supervisión y control,	e incluye tanto los elementos macro que hacen a la conducción general del sistema educativo, cuanto los que tienen que ver con el manejo concreto de las instituciones escolares.</a:t>
            </a:r>
          </a:p>
          <a:p>
            <a:pPr>
              <a:buNone/>
            </a:pPr>
            <a:r>
              <a:rPr lang="es-AR" sz="3400" dirty="0" smtClean="0"/>
              <a:t> </a:t>
            </a:r>
          </a:p>
          <a:p>
            <a:pPr>
              <a:buNone/>
            </a:pPr>
            <a:r>
              <a:rPr lang="es-AR" sz="3400" dirty="0" smtClean="0"/>
              <a:t>     -</a:t>
            </a:r>
            <a:r>
              <a:rPr lang="es-AR" sz="3400" b="1" dirty="0" smtClean="0">
                <a:solidFill>
                  <a:schemeClr val="accent5">
                    <a:lumMod val="50000"/>
                  </a:schemeClr>
                </a:solidFill>
              </a:rPr>
              <a:t>Descentralización.</a:t>
            </a:r>
          </a:p>
          <a:p>
            <a:pPr>
              <a:buNone/>
            </a:pPr>
            <a:r>
              <a:rPr lang="es-AR" sz="3400" b="1" dirty="0" smtClean="0">
                <a:solidFill>
                  <a:schemeClr val="accent5">
                    <a:lumMod val="50000"/>
                  </a:schemeClr>
                </a:solidFill>
              </a:rPr>
              <a:t>    -Modelo de liderazgo del director.</a:t>
            </a:r>
          </a:p>
          <a:p>
            <a:pPr>
              <a:buNone/>
            </a:pPr>
            <a:r>
              <a:rPr lang="es-AR" sz="3400" b="1" dirty="0" smtClean="0">
                <a:solidFill>
                  <a:schemeClr val="accent5">
                    <a:lumMod val="50000"/>
                  </a:schemeClr>
                </a:solidFill>
              </a:rPr>
              <a:t>    -Existencia de equipos de trabajo.</a:t>
            </a:r>
          </a:p>
          <a:p>
            <a:pPr>
              <a:buNone/>
            </a:pPr>
            <a:r>
              <a:rPr lang="es-AR" sz="3400" b="1" dirty="0" smtClean="0">
                <a:solidFill>
                  <a:schemeClr val="accent5">
                    <a:lumMod val="50000"/>
                  </a:schemeClr>
                </a:solidFill>
              </a:rPr>
              <a:t>    -Modelos de orientación y supervisión.</a:t>
            </a:r>
          </a:p>
          <a:p>
            <a:pPr>
              <a:buNone/>
            </a:pPr>
            <a:r>
              <a:rPr lang="es-AR" sz="3400" b="1" dirty="0" smtClean="0">
                <a:solidFill>
                  <a:schemeClr val="accent5">
                    <a:lumMod val="50000"/>
                  </a:schemeClr>
                </a:solidFill>
              </a:rPr>
              <a:t>    -Incentivos o alicientes y sanciones.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es-AR" dirty="0" smtClean="0"/>
              <a:t>  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- Estructura jerárquica:</a:t>
            </a:r>
          </a:p>
          <a:p>
            <a:pPr algn="just">
              <a:buNone/>
            </a:pPr>
            <a:r>
              <a:rPr lang="es-AR" dirty="0" smtClean="0"/>
              <a:t>    Estructura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verticalista</a:t>
            </a:r>
            <a:r>
              <a:rPr lang="es-AR" dirty="0" smtClean="0"/>
              <a:t> de toma de decisiones, con la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escasez de espacio para tomar decisiones en la base</a:t>
            </a:r>
            <a:r>
              <a:rPr lang="es-AR" dirty="0" smtClean="0"/>
              <a:t>, con un criterio de supervisión como control del cumplimiento de objetivos, y un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modelo burocrático </a:t>
            </a:r>
            <a:r>
              <a:rPr lang="es-AR" dirty="0" smtClean="0"/>
              <a:t>de organización con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pocos incentivos y muchas sanciones.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 </a:t>
            </a:r>
            <a:endParaRPr lang="es-AR" sz="1200" dirty="0" smtClean="0"/>
          </a:p>
          <a:p>
            <a:pPr>
              <a:spcAft>
                <a:spcPts val="1200"/>
              </a:spcAft>
              <a:buNone/>
            </a:pPr>
            <a:r>
              <a:rPr lang="es-AR" dirty="0" smtClean="0"/>
              <a:t>  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- Estructura sistémica:</a:t>
            </a:r>
          </a:p>
          <a:p>
            <a:pPr algn="just">
              <a:buNone/>
            </a:pPr>
            <a:r>
              <a:rPr lang="es-AR" dirty="0" smtClean="0"/>
              <a:t>    Nuevo paradigma con un modelo de organización basado en un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liderazgo democrático </a:t>
            </a:r>
            <a:r>
              <a:rPr lang="es-AR" dirty="0" smtClean="0"/>
              <a:t>(que considere las necesidades e intereses de todos los grupos), donde se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trabaje en equipo </a:t>
            </a:r>
            <a:r>
              <a:rPr lang="es-AR" dirty="0" smtClean="0"/>
              <a:t>(sin desconocer las necesarias jerarquías y la responsabilidad de conducción de quien encabeza la institución), donde la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responsabilidad por los resultados </a:t>
            </a:r>
            <a:r>
              <a:rPr lang="es-AR" dirty="0" smtClean="0"/>
              <a:t>se pueda exigir a partir de que todos tienen disponible la orientación que necesitan para mejorar sus logros.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   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-Estructura sistémica:</a:t>
            </a:r>
          </a:p>
          <a:p>
            <a:pPr>
              <a:buNone/>
            </a:pPr>
            <a:endParaRPr lang="es-A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None/>
            </a:pPr>
            <a:r>
              <a:rPr lang="es-AR" dirty="0" smtClean="0"/>
              <a:t>-  Gestión responsable.</a:t>
            </a:r>
          </a:p>
          <a:p>
            <a:pPr>
              <a:spcAft>
                <a:spcPts val="1200"/>
              </a:spcAft>
              <a:buNone/>
            </a:pPr>
            <a:r>
              <a:rPr lang="es-AR" dirty="0" smtClean="0"/>
              <a:t>-  Estructura   de evaluaciones objetivas que   se complementen mutuamente y   que combinen criterios cualitativos con criterios cuantitativos.</a:t>
            </a:r>
          </a:p>
          <a:p>
            <a:pPr>
              <a:spcAft>
                <a:spcPts val="1200"/>
              </a:spcAft>
              <a:buNone/>
            </a:pPr>
            <a:r>
              <a:rPr lang="es-AR" dirty="0" smtClean="0"/>
              <a:t>- 	Incentivos  diferenciales  según  las  dificultades  y necesidades.</a:t>
            </a:r>
          </a:p>
          <a:p>
            <a:pPr>
              <a:buNone/>
            </a:pPr>
            <a:r>
              <a:rPr lang="es-AR" dirty="0" smtClean="0"/>
              <a:t>-  Vigencia de reglas claras en cuanto a derechos y</a:t>
            </a:r>
          </a:p>
          <a:p>
            <a:pPr>
              <a:spcAft>
                <a:spcPts val="1200"/>
              </a:spcAft>
              <a:buNone/>
            </a:pPr>
            <a:r>
              <a:rPr lang="es-AR" dirty="0" smtClean="0"/>
              <a:t>    obligaciones.</a:t>
            </a:r>
            <a:endParaRPr lang="es-A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d.  La  organización  de  las  instituciones  para  la</a:t>
            </a:r>
          </a:p>
          <a:p>
            <a:pPr algn="just">
              <a:buNone/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          enseñanza:</a:t>
            </a:r>
          </a:p>
          <a:p>
            <a:pPr algn="just"/>
            <a:endParaRPr lang="es-A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Escuelas:</a:t>
            </a:r>
            <a:r>
              <a:rPr lang="es-AR" dirty="0" smtClean="0"/>
              <a:t> funcionan de acuerdo con un conjunto de características organizacionales que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determinan las posibilidades de aprendizaje </a:t>
            </a:r>
            <a:r>
              <a:rPr lang="es-AR" dirty="0" smtClean="0"/>
              <a:t>de los alumnos y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condicionan la organización de la tarea del aula </a:t>
            </a:r>
            <a:r>
              <a:rPr lang="es-AR" dirty="0" smtClean="0"/>
              <a:t>a ciertos modelos de enseñanza-aprendizaje.</a:t>
            </a:r>
          </a:p>
          <a:p>
            <a:pPr algn="just">
              <a:buNone/>
            </a:pPr>
            <a:r>
              <a:rPr lang="es-AR" dirty="0" smtClean="0"/>
              <a:t> </a:t>
            </a:r>
          </a:p>
          <a:p>
            <a:pPr algn="just">
              <a:buNone/>
            </a:pPr>
            <a:endParaRPr lang="es-AR" dirty="0" smtClean="0"/>
          </a:p>
          <a:p>
            <a:pPr algn="just"/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Homogeneidad de pautas de organización entre los diferentes niveles y modalidades.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AR" dirty="0" smtClean="0"/>
              <a:t>    </a:t>
            </a:r>
          </a:p>
          <a:p>
            <a:pPr>
              <a:buNone/>
            </a:pPr>
            <a:r>
              <a:rPr lang="es-AR" dirty="0" smtClean="0"/>
              <a:t>    Deben replantearse en la medida en que se revisan los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rasgos de los educandos </a:t>
            </a:r>
            <a:r>
              <a:rPr lang="es-AR" dirty="0" smtClean="0"/>
              <a:t>que se tendrán en cuenta, la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concepción de aprendizaje </a:t>
            </a:r>
            <a:r>
              <a:rPr lang="es-AR" dirty="0" smtClean="0"/>
              <a:t>que se adopta y la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definición de conocimiento </a:t>
            </a:r>
            <a:r>
              <a:rPr lang="es-AR" dirty="0" smtClean="0"/>
              <a:t>con que se trabajará.</a:t>
            </a:r>
          </a:p>
          <a:p>
            <a:pPr>
              <a:buNone/>
            </a:pPr>
            <a:r>
              <a:rPr lang="es-AR" dirty="0" smtClean="0"/>
              <a:t> </a:t>
            </a:r>
          </a:p>
          <a:p>
            <a:pPr>
              <a:buNone/>
            </a:pPr>
            <a:r>
              <a:rPr lang="es-AR" dirty="0" smtClean="0"/>
              <a:t>    Es   posible   definir   la 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institución   escolar   </a:t>
            </a:r>
            <a:r>
              <a:rPr lang="es-AR" dirty="0" smtClean="0"/>
              <a:t>no   sólo   por   sus características de organización, sino básicamente a través de su función principal: la de ser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estructuradora de los diferentes espacios de aprendizaje</a:t>
            </a:r>
            <a:r>
              <a:rPr lang="es-AR" dirty="0" smtClean="0"/>
              <a:t>.</a:t>
            </a:r>
          </a:p>
          <a:p>
            <a:pPr>
              <a:buNone/>
            </a:pPr>
            <a:endParaRPr lang="es-AR" dirty="0" smtClean="0"/>
          </a:p>
          <a:p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Formas diversas:</a:t>
            </a:r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    Necesidades específicas del nivel de que se trate.</a:t>
            </a:r>
          </a:p>
          <a:p>
            <a:pPr>
              <a:buNone/>
            </a:pPr>
            <a:r>
              <a:rPr lang="es-AR" dirty="0" smtClean="0"/>
              <a:t>    Modalidad que se enseñe. </a:t>
            </a:r>
          </a:p>
          <a:p>
            <a:pPr>
              <a:buNone/>
            </a:pPr>
            <a:r>
              <a:rPr lang="es-AR" dirty="0" smtClean="0"/>
              <a:t>    Características del grupo que se deba atender.</a:t>
            </a:r>
          </a:p>
          <a:p>
            <a:pPr>
              <a:buNone/>
            </a:pP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19256" cy="52718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AR" dirty="0" smtClean="0"/>
              <a:t>    Los elementos desde donde repensar la estructura organizativa   de   las   instituciones   escolares se resumen en las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condiciones básicas institucionales (CBI)</a:t>
            </a:r>
            <a:r>
              <a:rPr lang="es-AR" dirty="0" smtClean="0"/>
              <a:t>: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-  La organización del tiempo.</a:t>
            </a:r>
          </a:p>
          <a:p>
            <a:pPr>
              <a:buNone/>
            </a:pPr>
            <a:r>
              <a:rPr lang="es-AR" dirty="0" smtClean="0"/>
              <a:t>-  La organización del espacio.</a:t>
            </a:r>
          </a:p>
          <a:p>
            <a:pPr>
              <a:buNone/>
            </a:pPr>
            <a:r>
              <a:rPr lang="es-AR" dirty="0" smtClean="0"/>
              <a:t>-  El agrupamiento de los alumnos.</a:t>
            </a:r>
          </a:p>
          <a:p>
            <a:pPr>
              <a:buNone/>
            </a:pPr>
            <a:r>
              <a:rPr lang="es-AR" dirty="0" smtClean="0"/>
              <a:t>-  La </a:t>
            </a:r>
            <a:r>
              <a:rPr lang="es-AR" dirty="0" err="1" smtClean="0"/>
              <a:t>presencialidad</a:t>
            </a:r>
            <a:r>
              <a:rPr lang="es-AR" dirty="0" smtClean="0"/>
              <a:t>.</a:t>
            </a:r>
          </a:p>
          <a:p>
            <a:pPr>
              <a:buNone/>
            </a:pPr>
            <a:endParaRPr lang="es-AR" dirty="0" smtClean="0"/>
          </a:p>
          <a:p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Variaciones:</a:t>
            </a:r>
          </a:p>
          <a:p>
            <a:pPr>
              <a:buNone/>
            </a:pPr>
            <a:endParaRPr lang="es-AR" dirty="0" smtClean="0"/>
          </a:p>
          <a:p>
            <a:pPr algn="just">
              <a:buNone/>
            </a:pPr>
            <a:r>
              <a:rPr lang="es-AR" dirty="0" smtClean="0"/>
              <a:t>- Ciclos lectivos alternativos.</a:t>
            </a:r>
          </a:p>
          <a:p>
            <a:pPr algn="just">
              <a:buNone/>
            </a:pPr>
            <a:r>
              <a:rPr lang="es-AR" dirty="0" smtClean="0"/>
              <a:t>- Sistemas de alternancia hogar-escuela.</a:t>
            </a:r>
          </a:p>
          <a:p>
            <a:pPr algn="just">
              <a:buNone/>
            </a:pPr>
            <a:r>
              <a:rPr lang="es-AR" dirty="0" smtClean="0"/>
              <a:t>- Horarios escolares diversificados.</a:t>
            </a:r>
          </a:p>
          <a:p>
            <a:pPr algn="just">
              <a:buNone/>
            </a:pPr>
            <a:r>
              <a:rPr lang="es-AR" dirty="0" smtClean="0"/>
              <a:t>- Usos de espacios alternativos de la escuela o de la comunidad como lugares de aprendizaje.</a:t>
            </a:r>
          </a:p>
          <a:p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es-A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e.  La  organización  del  espacio  para  el  aprendizaje</a:t>
            </a:r>
            <a:r>
              <a:rPr lang="es-AR" dirty="0" smtClean="0"/>
              <a:t>:  Las características del aula deben permitir que se apliquen las decisiones técnico-pedagógicas.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Institución de enseñanza: escuela. </a:t>
            </a:r>
          </a:p>
          <a:p>
            <a:pPr>
              <a:spcAft>
                <a:spcPts val="1200"/>
              </a:spcAft>
              <a:buNone/>
            </a:pPr>
            <a:r>
              <a:rPr lang="es-AR" dirty="0" smtClean="0"/>
              <a:t>    Espacio de aprendizaje: aula.</a:t>
            </a:r>
          </a:p>
          <a:p>
            <a:pPr algn="ctr">
              <a:spcAft>
                <a:spcPts val="1200"/>
              </a:spcAft>
              <a:buNone/>
            </a:pPr>
            <a:r>
              <a:rPr lang="es-AR" sz="3900" dirty="0" smtClean="0"/>
              <a:t>¿Cuáles?</a:t>
            </a:r>
          </a:p>
          <a:p>
            <a:pPr>
              <a:buNone/>
            </a:pPr>
            <a:r>
              <a:rPr lang="es-AR" dirty="0" smtClean="0"/>
              <a:t>    Se aprende y se enseña en todos los espacios de la institución    de enseñanza y fuera de ella.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Organización del aula, en tanto espacio de aprendizaje: Esto significa  alumnos  y  profesores  </a:t>
            </a: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haciendo cosas  de  muy diversas características.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        </a:t>
            </a:r>
            <a:r>
              <a:rPr lang="es-MX" sz="3000" dirty="0" smtClean="0"/>
              <a:t>El </a:t>
            </a:r>
            <a:r>
              <a:rPr lang="es-MX" sz="3000" dirty="0"/>
              <a:t>proceso de la Innovación </a:t>
            </a:r>
            <a:r>
              <a:rPr lang="es-MX" sz="3000" dirty="0" smtClean="0"/>
              <a:t>Educativa</a:t>
            </a:r>
          </a:p>
          <a:p>
            <a:pPr marL="0" indent="0">
              <a:buNone/>
            </a:pPr>
            <a:r>
              <a:rPr lang="es-MX" dirty="0" smtClean="0"/>
              <a:t>              ¿</a:t>
            </a:r>
            <a:r>
              <a:rPr lang="es-MX" dirty="0"/>
              <a:t>Cómo se hace una Innovación</a:t>
            </a:r>
            <a:r>
              <a:rPr lang="es-MX" dirty="0" smtClean="0"/>
              <a:t>?</a:t>
            </a:r>
          </a:p>
          <a:p>
            <a:pPr marL="0" indent="0">
              <a:buNone/>
            </a:pPr>
            <a:endParaRPr lang="es-MX" sz="1200" dirty="0"/>
          </a:p>
          <a:p>
            <a:r>
              <a:rPr lang="es-MX" dirty="0" smtClean="0"/>
              <a:t>Comprender </a:t>
            </a:r>
            <a:r>
              <a:rPr lang="es-MX" dirty="0"/>
              <a:t>que la Innovación es un proceso complejo</a:t>
            </a:r>
          </a:p>
          <a:p>
            <a:r>
              <a:rPr lang="es-MX" dirty="0" smtClean="0"/>
              <a:t>Analizar </a:t>
            </a:r>
            <a:r>
              <a:rPr lang="es-MX" dirty="0"/>
              <a:t>el escenario que rodea la innovación</a:t>
            </a:r>
          </a:p>
          <a:p>
            <a:r>
              <a:rPr lang="es-MX" dirty="0" smtClean="0"/>
              <a:t>Analizar </a:t>
            </a:r>
            <a:r>
              <a:rPr lang="es-MX" dirty="0"/>
              <a:t>las condiciones de viabilidad</a:t>
            </a:r>
          </a:p>
          <a:p>
            <a:r>
              <a:rPr lang="es-MX" dirty="0" smtClean="0"/>
              <a:t>Determinar </a:t>
            </a:r>
            <a:r>
              <a:rPr lang="es-MX" dirty="0"/>
              <a:t>los mecanismos de </a:t>
            </a:r>
            <a:r>
              <a:rPr lang="es-MX" dirty="0" smtClean="0"/>
              <a:t>participación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Preguntas</a:t>
            </a:r>
            <a:r>
              <a:rPr lang="en-US" dirty="0" smtClean="0"/>
              <a:t> </a:t>
            </a:r>
            <a:r>
              <a:rPr lang="en-US" dirty="0" err="1"/>
              <a:t>reiterativas</a:t>
            </a:r>
            <a:r>
              <a:rPr lang="en-US" dirty="0"/>
              <a:t>…</a:t>
            </a:r>
          </a:p>
          <a:p>
            <a:r>
              <a:rPr lang="en-US" dirty="0"/>
              <a:t>¿</a:t>
            </a:r>
            <a:r>
              <a:rPr lang="en-US" dirty="0" err="1"/>
              <a:t>Vamos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?</a:t>
            </a:r>
          </a:p>
          <a:p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seguimos</a:t>
            </a:r>
            <a:r>
              <a:rPr lang="en-US" dirty="0"/>
              <a:t>?</a:t>
            </a:r>
          </a:p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falta</a:t>
            </a:r>
            <a:r>
              <a:rPr lang="en-US" dirty="0"/>
              <a:t>?</a:t>
            </a:r>
          </a:p>
          <a:p>
            <a:r>
              <a:rPr lang="es-MX" dirty="0"/>
              <a:t>¿Cuándo se darán los resultados?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5145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Tipos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participación</a:t>
            </a:r>
            <a:r>
              <a:rPr lang="en-US" dirty="0" smtClean="0"/>
              <a:t>:  (</a:t>
            </a:r>
            <a:r>
              <a:rPr lang="en-US" dirty="0" err="1"/>
              <a:t>Aguerrondo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Participación</a:t>
            </a:r>
            <a:r>
              <a:rPr lang="en-US" dirty="0"/>
              <a:t> </a:t>
            </a:r>
            <a:r>
              <a:rPr lang="en-US" dirty="0" err="1"/>
              <a:t>Tecnocrática</a:t>
            </a:r>
            <a:r>
              <a:rPr lang="en-US" dirty="0"/>
              <a:t> </a:t>
            </a:r>
          </a:p>
          <a:p>
            <a:pPr>
              <a:spcAft>
                <a:spcPts val="1200"/>
              </a:spcAft>
            </a:pPr>
            <a:r>
              <a:rPr lang="en-US" dirty="0"/>
              <a:t>(</a:t>
            </a:r>
            <a:r>
              <a:rPr lang="en-US" dirty="0" err="1"/>
              <a:t>Grupo</a:t>
            </a:r>
            <a:r>
              <a:rPr lang="en-US" dirty="0"/>
              <a:t> </a:t>
            </a:r>
            <a:r>
              <a:rPr lang="en-US" dirty="0" err="1"/>
              <a:t>cerrado</a:t>
            </a:r>
            <a:r>
              <a:rPr lang="en-US" dirty="0"/>
              <a:t>, o </a:t>
            </a:r>
            <a:r>
              <a:rPr lang="en-US" dirty="0" err="1"/>
              <a:t>externo</a:t>
            </a:r>
            <a:r>
              <a:rPr lang="en-US" dirty="0"/>
              <a:t>)</a:t>
            </a:r>
          </a:p>
          <a:p>
            <a:r>
              <a:rPr lang="en-US" dirty="0" err="1"/>
              <a:t>Seudoparticipación</a:t>
            </a:r>
            <a:r>
              <a:rPr lang="en-US" dirty="0"/>
              <a:t> </a:t>
            </a:r>
            <a:r>
              <a:rPr lang="en-US" dirty="0" err="1"/>
              <a:t>Ampliada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    (</a:t>
            </a:r>
            <a:r>
              <a:rPr lang="en-US" dirty="0" err="1"/>
              <a:t>consulta</a:t>
            </a:r>
            <a:r>
              <a:rPr lang="en-US" dirty="0"/>
              <a:t> a </a:t>
            </a:r>
            <a:r>
              <a:rPr lang="en-US" dirty="0" err="1"/>
              <a:t>todos</a:t>
            </a:r>
            <a:r>
              <a:rPr lang="en-US" dirty="0"/>
              <a:t> o gran parte de </a:t>
            </a:r>
            <a:r>
              <a:rPr lang="en-US" dirty="0" err="1"/>
              <a:t>docentes</a:t>
            </a:r>
            <a:r>
              <a:rPr lang="en-US" dirty="0"/>
              <a:t> con </a:t>
            </a:r>
            <a:r>
              <a:rPr lang="en-US" dirty="0" smtClean="0"/>
              <a:t>  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mecanismos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encuestas</a:t>
            </a:r>
            <a:r>
              <a:rPr lang="en-US" dirty="0"/>
              <a:t> o </a:t>
            </a:r>
            <a:r>
              <a:rPr lang="en-US" dirty="0" err="1"/>
              <a:t>talleres</a:t>
            </a:r>
            <a:r>
              <a:rPr lang="en-US" dirty="0"/>
              <a:t>)</a:t>
            </a:r>
          </a:p>
          <a:p>
            <a:r>
              <a:rPr lang="en-US" dirty="0" err="1"/>
              <a:t>Participación</a:t>
            </a:r>
            <a:r>
              <a:rPr lang="en-US" dirty="0"/>
              <a:t> </a:t>
            </a:r>
            <a:r>
              <a:rPr lang="en-US" dirty="0" err="1"/>
              <a:t>Diferenciada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s-MX" dirty="0" smtClean="0"/>
              <a:t>    (</a:t>
            </a:r>
            <a:r>
              <a:rPr lang="es-MX" dirty="0"/>
              <a:t>docentes autores con lineamientos de la dirección)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9633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              Acción </a:t>
            </a:r>
            <a:r>
              <a:rPr lang="es-MX" dirty="0"/>
              <a:t>del proceso de Innovación: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Macro</a:t>
            </a:r>
            <a:endParaRPr lang="en-US" dirty="0"/>
          </a:p>
          <a:p>
            <a:r>
              <a:rPr lang="en-US" dirty="0" err="1"/>
              <a:t>Proceso</a:t>
            </a:r>
            <a:r>
              <a:rPr lang="en-US" dirty="0"/>
              <a:t> de </a:t>
            </a:r>
            <a:r>
              <a:rPr lang="en-US" dirty="0" err="1"/>
              <a:t>transformación</a:t>
            </a:r>
            <a:r>
              <a:rPr lang="en-US" dirty="0"/>
              <a:t> global</a:t>
            </a:r>
          </a:p>
          <a:p>
            <a:r>
              <a:rPr lang="es-MX" dirty="0"/>
              <a:t>Cambio en la educación de </a:t>
            </a:r>
            <a:r>
              <a:rPr lang="es-MX" dirty="0" smtClean="0"/>
              <a:t>una sociedad </a:t>
            </a:r>
            <a:r>
              <a:rPr lang="es-MX" dirty="0"/>
              <a:t>determinada en su </a:t>
            </a:r>
            <a:r>
              <a:rPr lang="es-MX" dirty="0" smtClean="0"/>
              <a:t>conjunto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n-US" dirty="0" smtClean="0"/>
              <a:t>   Micro</a:t>
            </a:r>
            <a:endParaRPr lang="en-US" dirty="0"/>
          </a:p>
          <a:p>
            <a:r>
              <a:rPr lang="en-US" dirty="0" err="1"/>
              <a:t>Procesos</a:t>
            </a:r>
            <a:r>
              <a:rPr lang="en-US" dirty="0"/>
              <a:t> </a:t>
            </a:r>
            <a:r>
              <a:rPr lang="en-US" dirty="0" err="1"/>
              <a:t>representados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múltiples</a:t>
            </a:r>
            <a:r>
              <a:rPr lang="en-US" dirty="0" smtClean="0"/>
              <a:t> </a:t>
            </a:r>
            <a:r>
              <a:rPr lang="en-US" dirty="0" err="1"/>
              <a:t>intentos</a:t>
            </a:r>
            <a:r>
              <a:rPr lang="en-US" dirty="0"/>
              <a:t> </a:t>
            </a:r>
            <a:r>
              <a:rPr lang="en-US" dirty="0" err="1" smtClean="0"/>
              <a:t>particulares</a:t>
            </a:r>
            <a:r>
              <a:rPr lang="en-US" dirty="0" smtClean="0"/>
              <a:t> que </a:t>
            </a:r>
            <a:r>
              <a:rPr lang="en-US" dirty="0"/>
              <a:t>se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trabajo</a:t>
            </a:r>
            <a:r>
              <a:rPr lang="en-US" dirty="0"/>
              <a:t> o aula</a:t>
            </a:r>
          </a:p>
        </p:txBody>
      </p:sp>
    </p:spTree>
    <p:extLst>
      <p:ext uri="{BB962C8B-B14F-4D97-AF65-F5344CB8AC3E}">
        <p14:creationId xmlns:p14="http://schemas.microsoft.com/office/powerpoint/2010/main" val="1751966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 algn="just"/>
            <a:r>
              <a:rPr lang="es-AR" dirty="0" smtClean="0"/>
              <a:t>Pasar de una escuela generada para las necesidades del siglo XVIII a una que responda a las del siglo XXI está requiriendo una gran transformación.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De lo contrario:</a:t>
            </a:r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140968"/>
            <a:ext cx="4508500" cy="341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dirty="0" smtClean="0"/>
              <a:t>      ¿Cómo </a:t>
            </a:r>
            <a:r>
              <a:rPr lang="es-MX" dirty="0"/>
              <a:t>nacen y se hacen las Innovaciones?</a:t>
            </a:r>
          </a:p>
          <a:p>
            <a:r>
              <a:rPr lang="es-MX" dirty="0"/>
              <a:t>“La innovación, como todo proceso, requiere de tiempo. No puede ser apurada. Requiere de un tiempo de inicio, uno de maduración y uno de </a:t>
            </a:r>
            <a:r>
              <a:rPr lang="es-MX" dirty="0" smtClean="0"/>
              <a:t>desarrollo”. </a:t>
            </a: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r>
              <a:rPr lang="es-MX" dirty="0"/>
              <a:t>“No se debe trivializar como algo que depende solo de las buenas intenciones de un profesor insatisfecho o de un directivo emprendedor, o que puede ser impuesto desde la autoridad”. 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“</a:t>
            </a:r>
            <a:r>
              <a:rPr lang="es-MX" dirty="0"/>
              <a:t>La decisión de emprender la innovación se convierte, </a:t>
            </a:r>
            <a:r>
              <a:rPr lang="es-MX" dirty="0" smtClean="0"/>
              <a:t>en sí </a:t>
            </a:r>
            <a:r>
              <a:rPr lang="es-MX" dirty="0"/>
              <a:t>misma, en un proceso que permite precisar </a:t>
            </a:r>
            <a:r>
              <a:rPr lang="es-MX" dirty="0" smtClean="0"/>
              <a:t>las características</a:t>
            </a:r>
            <a:r>
              <a:rPr lang="es-MX" dirty="0"/>
              <a:t> </a:t>
            </a:r>
            <a:r>
              <a:rPr lang="es-MX" dirty="0" smtClean="0"/>
              <a:t>de </a:t>
            </a:r>
            <a:r>
              <a:rPr lang="es-MX" dirty="0"/>
              <a:t>la innovación y, de ser necesario, modificarlas antes de comenzar propiamente el proceso”. (</a:t>
            </a:r>
            <a:r>
              <a:rPr lang="es-MX" dirty="0" err="1"/>
              <a:t>Aguerrondo</a:t>
            </a:r>
            <a:r>
              <a:rPr lang="es-MX" dirty="0"/>
              <a:t>. I. 2002)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8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b="1" dirty="0" err="1" smtClean="0"/>
              <a:t>Etapas</a:t>
            </a:r>
            <a:r>
              <a:rPr lang="en-US" b="1" dirty="0" smtClean="0"/>
              <a:t> </a:t>
            </a:r>
            <a:r>
              <a:rPr lang="en-US" b="1" dirty="0"/>
              <a:t>de la </a:t>
            </a:r>
            <a:r>
              <a:rPr lang="en-US" b="1" dirty="0" err="1"/>
              <a:t>Innovación</a:t>
            </a:r>
            <a:r>
              <a:rPr lang="en-US" b="1" dirty="0"/>
              <a:t>:</a:t>
            </a:r>
          </a:p>
          <a:p>
            <a:endParaRPr lang="en-US" dirty="0"/>
          </a:p>
          <a:p>
            <a:r>
              <a:rPr lang="en-US" b="1" dirty="0" err="1"/>
              <a:t>Génesis</a:t>
            </a:r>
            <a:endParaRPr lang="en-US" dirty="0"/>
          </a:p>
          <a:p>
            <a:r>
              <a:rPr lang="en-US" b="1" dirty="0" err="1" smtClean="0"/>
              <a:t>Implementación</a:t>
            </a:r>
            <a:endParaRPr lang="en-US" dirty="0"/>
          </a:p>
          <a:p>
            <a:r>
              <a:rPr lang="en-US" b="1" dirty="0" err="1"/>
              <a:t>Evolución</a:t>
            </a:r>
            <a:endParaRPr lang="en-US" dirty="0"/>
          </a:p>
          <a:p>
            <a:r>
              <a:rPr lang="en-US" b="1" dirty="0" err="1"/>
              <a:t>Efectos</a:t>
            </a:r>
            <a:r>
              <a:rPr lang="en-US" b="1" dirty="0"/>
              <a:t> Finales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0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b="1" dirty="0" err="1" smtClean="0"/>
              <a:t>Viabilidades</a:t>
            </a:r>
            <a:r>
              <a:rPr lang="en-US" b="1" dirty="0"/>
              <a:t>:</a:t>
            </a:r>
            <a:r>
              <a:rPr lang="en-US" dirty="0"/>
              <a:t> </a:t>
            </a:r>
          </a:p>
          <a:p>
            <a:r>
              <a:rPr lang="en-US" dirty="0" err="1"/>
              <a:t>Condición</a:t>
            </a:r>
            <a:r>
              <a:rPr lang="en-US" dirty="0"/>
              <a:t> </a:t>
            </a:r>
            <a:r>
              <a:rPr lang="en-US" dirty="0" err="1"/>
              <a:t>Político</a:t>
            </a:r>
            <a:r>
              <a:rPr lang="en-US" dirty="0"/>
              <a:t>-Cultural</a:t>
            </a:r>
          </a:p>
          <a:p>
            <a:r>
              <a:rPr lang="en-US" dirty="0" err="1"/>
              <a:t>Condición</a:t>
            </a:r>
            <a:r>
              <a:rPr lang="en-US" dirty="0"/>
              <a:t> </a:t>
            </a:r>
            <a:r>
              <a:rPr lang="en-US" dirty="0" err="1"/>
              <a:t>Técnica</a:t>
            </a:r>
            <a:endParaRPr lang="en-US" dirty="0"/>
          </a:p>
          <a:p>
            <a:r>
              <a:rPr lang="en-US" dirty="0" err="1"/>
              <a:t>Condición</a:t>
            </a:r>
            <a:r>
              <a:rPr lang="en-US" dirty="0"/>
              <a:t> Material</a:t>
            </a:r>
          </a:p>
          <a:p>
            <a:r>
              <a:rPr lang="es-MX" b="1" dirty="0"/>
              <a:t>Querer hacer. </a:t>
            </a:r>
            <a:r>
              <a:rPr lang="es-MX" dirty="0"/>
              <a:t>El proceso de innovación </a:t>
            </a:r>
            <a:r>
              <a:rPr lang="es-MX" dirty="0" smtClean="0"/>
              <a:t>debe </a:t>
            </a:r>
            <a:r>
              <a:rPr lang="es-MX" dirty="0"/>
              <a:t>ser </a:t>
            </a:r>
            <a:r>
              <a:rPr lang="es-MX" dirty="0" smtClean="0"/>
              <a:t>entendido </a:t>
            </a:r>
            <a:r>
              <a:rPr lang="es-MX" dirty="0"/>
              <a:t>por quienes se verán afectados.</a:t>
            </a:r>
          </a:p>
          <a:p>
            <a:r>
              <a:rPr lang="es-MX" dirty="0"/>
              <a:t>Capacidad de negociación, alianza, </a:t>
            </a:r>
            <a:r>
              <a:rPr lang="es-MX" dirty="0" smtClean="0"/>
              <a:t>negociación, resistencia</a:t>
            </a:r>
            <a:r>
              <a:rPr lang="es-MX" dirty="0"/>
              <a:t>.</a:t>
            </a:r>
          </a:p>
          <a:p>
            <a:r>
              <a:rPr lang="es-MX" b="1" dirty="0"/>
              <a:t>Saber hacer. (Profesional y Administrativa)</a:t>
            </a:r>
            <a:endParaRPr lang="es-MX" dirty="0"/>
          </a:p>
          <a:p>
            <a:r>
              <a:rPr lang="es-MX" dirty="0"/>
              <a:t>Amplios conocimientos sobre el problema y sus causas. </a:t>
            </a:r>
          </a:p>
          <a:p>
            <a:r>
              <a:rPr lang="es-MX" dirty="0"/>
              <a:t>Mirada seria y profesional que debe respaldar la </a:t>
            </a:r>
            <a:r>
              <a:rPr lang="es-MX" dirty="0" smtClean="0"/>
              <a:t>innovación</a:t>
            </a:r>
            <a:r>
              <a:rPr lang="es-MX" dirty="0"/>
              <a:t>: investigaciones, referencias de experiencias.</a:t>
            </a:r>
          </a:p>
          <a:p>
            <a:r>
              <a:rPr lang="es-MX" b="1" dirty="0"/>
              <a:t>Poder hacer. </a:t>
            </a:r>
            <a:r>
              <a:rPr lang="es-MX" dirty="0"/>
              <a:t>Financiamiento, personal y </a:t>
            </a:r>
            <a:r>
              <a:rPr lang="es-MX" dirty="0" smtClean="0"/>
              <a:t>tiempo para </a:t>
            </a:r>
            <a:r>
              <a:rPr lang="es-MX" dirty="0"/>
              <a:t>llevar a cabo el proyecto. Recursos humanos, </a:t>
            </a:r>
            <a:r>
              <a:rPr lang="en-US" dirty="0" err="1" smtClean="0"/>
              <a:t>profesionalización</a:t>
            </a:r>
            <a:r>
              <a:rPr lang="en-US" dirty="0" smtClean="0"/>
              <a:t> </a:t>
            </a:r>
            <a:r>
              <a:rPr lang="en-US" dirty="0" err="1"/>
              <a:t>docente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7103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s-AR" b="1" dirty="0" smtClean="0">
                <a:solidFill>
                  <a:schemeClr val="accent5">
                    <a:lumMod val="50000"/>
                  </a:schemeClr>
                </a:solidFill>
              </a:rPr>
              <a:t>Consignas de trabajo:</a:t>
            </a:r>
          </a:p>
          <a:p>
            <a:pPr>
              <a:buNone/>
            </a:pPr>
            <a:r>
              <a:rPr lang="es-AR" dirty="0" smtClean="0"/>
              <a:t>    ¿Las propuestas que se hacen a nivel nacional o         </a:t>
            </a:r>
          </a:p>
          <a:p>
            <a:pPr>
              <a:buNone/>
            </a:pPr>
            <a:r>
              <a:rPr lang="es-AR" dirty="0" smtClean="0"/>
              <a:t>    internacional son una reforma o forman parte de</a:t>
            </a:r>
          </a:p>
          <a:p>
            <a:pPr>
              <a:spcAft>
                <a:spcPts val="1200"/>
              </a:spcAft>
              <a:buNone/>
            </a:pPr>
            <a:r>
              <a:rPr lang="es-AR" dirty="0" smtClean="0"/>
              <a:t>     una transformación?</a:t>
            </a:r>
          </a:p>
          <a:p>
            <a:pPr>
              <a:spcAft>
                <a:spcPts val="1200"/>
              </a:spcAft>
              <a:buNone/>
            </a:pPr>
            <a:r>
              <a:rPr lang="es-AR" dirty="0" smtClean="0"/>
              <a:t>    ¿Por qué, según Inés </a:t>
            </a:r>
            <a:r>
              <a:rPr lang="es-AR" dirty="0" err="1" smtClean="0"/>
              <a:t>Aguerrondo</a:t>
            </a:r>
            <a:r>
              <a:rPr lang="es-AR" dirty="0" smtClean="0"/>
              <a:t>, es necesaria la innovación educativa?</a:t>
            </a:r>
          </a:p>
          <a:p>
            <a:pPr>
              <a:buNone/>
            </a:pPr>
            <a:r>
              <a:rPr lang="es-AR" dirty="0" smtClean="0"/>
              <a:t>     ¿Lo  que  estamos  haciendo  en  la  escuela  son novedades	dentro  del  mismo  modelo  o  hemos podido introducir innovaciones?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/>
              <a:t>María </a:t>
            </a:r>
            <a:r>
              <a:rPr lang="es-AR" dirty="0" err="1" smtClean="0"/>
              <a:t>Galdys</a:t>
            </a:r>
            <a:r>
              <a:rPr lang="es-AR" dirty="0" smtClean="0"/>
              <a:t> Acevedo:</a:t>
            </a:r>
          </a:p>
          <a:p>
            <a:pPr marL="0" indent="0">
              <a:buNone/>
            </a:pPr>
            <a:r>
              <a:rPr lang="es-AR" dirty="0" smtClean="0"/>
              <a:t>mariag.acevedo@yahoo.com.ar</a:t>
            </a:r>
          </a:p>
          <a:p>
            <a:pPr marL="0" indent="0">
              <a:buNone/>
            </a:pPr>
            <a:endParaRPr lang="es-AR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s-AR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AR" dirty="0" smtClean="0">
                <a:solidFill>
                  <a:srgbClr val="002060"/>
                </a:solidFill>
              </a:rPr>
              <a:t>Francisco Rubén Capdevila </a:t>
            </a:r>
          </a:p>
          <a:p>
            <a:pPr marL="0" indent="0">
              <a:buNone/>
            </a:pPr>
            <a:r>
              <a:rPr lang="es-AR" dirty="0" smtClean="0">
                <a:solidFill>
                  <a:srgbClr val="002060"/>
                </a:solidFill>
              </a:rPr>
              <a:t>frcapde@gmail.com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65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532438"/>
          </a:xfrm>
        </p:spPr>
        <p:txBody>
          <a:bodyPr>
            <a:noAutofit/>
          </a:bodyPr>
          <a:lstStyle/>
          <a:p>
            <a:r>
              <a:rPr lang="es-AR" sz="3200" dirty="0" smtClean="0"/>
              <a:t>Paradigma:  </a:t>
            </a:r>
            <a:r>
              <a:rPr lang="es-AR" sz="3200" dirty="0" smtClean="0">
                <a:solidFill>
                  <a:schemeClr val="tx1"/>
                </a:solidFill>
              </a:rPr>
              <a:t>Modelo, pauta, ejemplo  a seguir.</a:t>
            </a:r>
            <a:br>
              <a:rPr lang="es-AR" sz="3200" dirty="0" smtClean="0">
                <a:solidFill>
                  <a:schemeClr val="tx1"/>
                </a:solidFill>
              </a:rPr>
            </a:br>
            <a:r>
              <a:rPr lang="es-AR" sz="3200" dirty="0" smtClean="0">
                <a:solidFill>
                  <a:schemeClr val="tx1"/>
                </a:solidFill>
              </a:rPr>
              <a:t>Modo  de  percibir, pensar,  valorar  y hacer,</a:t>
            </a:r>
            <a:br>
              <a:rPr lang="es-AR" sz="3200" dirty="0" smtClean="0">
                <a:solidFill>
                  <a:schemeClr val="tx1"/>
                </a:solidFill>
              </a:rPr>
            </a:br>
            <a:r>
              <a:rPr lang="es-AR" sz="3200" dirty="0" smtClean="0">
                <a:solidFill>
                  <a:schemeClr val="tx1"/>
                </a:solidFill>
              </a:rPr>
              <a:t>asociado   con   una particular   visión de   la</a:t>
            </a:r>
            <a:br>
              <a:rPr lang="es-AR" sz="3200" dirty="0" smtClean="0">
                <a:solidFill>
                  <a:schemeClr val="tx1"/>
                </a:solidFill>
              </a:rPr>
            </a:br>
            <a:r>
              <a:rPr lang="es-AR" sz="3200" dirty="0" smtClean="0">
                <a:solidFill>
                  <a:schemeClr val="tx1"/>
                </a:solidFill>
              </a:rPr>
              <a:t>realidad.    </a:t>
            </a:r>
            <a:br>
              <a:rPr lang="es-AR" sz="3200" dirty="0" smtClean="0">
                <a:solidFill>
                  <a:schemeClr val="tx1"/>
                </a:solidFill>
              </a:rPr>
            </a:br>
            <a:r>
              <a:rPr lang="es-AR" sz="3200" dirty="0" smtClean="0">
                <a:solidFill>
                  <a:schemeClr val="tx1"/>
                </a:solidFill>
              </a:rPr>
              <a:t>Es  un  marco  de  pensamiento,  un esquema  para  comprender  y  explicar  ciertos aspectos.</a:t>
            </a:r>
            <a:r>
              <a:rPr lang="es-AR" sz="3200" dirty="0" smtClean="0"/>
              <a:t/>
            </a:r>
            <a:br>
              <a:rPr lang="es-AR" sz="3200" dirty="0" smtClean="0"/>
            </a:br>
            <a:r>
              <a:rPr lang="es-AR" sz="3200" dirty="0" smtClean="0"/>
              <a:t> </a:t>
            </a:r>
            <a:br>
              <a:rPr lang="es-AR" sz="3200" dirty="0" smtClean="0"/>
            </a:br>
            <a:r>
              <a:rPr lang="es-AR" sz="3200" b="1" dirty="0" smtClean="0">
                <a:solidFill>
                  <a:schemeClr val="accent5">
                    <a:lumMod val="50000"/>
                  </a:schemeClr>
                </a:solidFill>
              </a:rPr>
              <a:t>Pero el mundo cambia y las necesidades y los conocimientos también, y esto hace que los paradigmas se agoten.</a:t>
            </a:r>
            <a:endParaRPr lang="es-AR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  <a:buFont typeface="Wingdings" pitchFamily="2" charset="2"/>
              <a:buChar char="v"/>
            </a:pPr>
            <a:r>
              <a:rPr lang="es-AR" dirty="0" smtClean="0"/>
              <a:t> Cuando esto ocurre, se hace necesario cambiar de paradigma. Es imprescindible incluir nuevos elementos	en las comprensiones de los problemas, reorientar la dirección, cambiar las reglas de juego.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v"/>
            </a:pPr>
            <a:r>
              <a:rPr lang="es-AR" dirty="0" smtClean="0"/>
              <a:t> Las clásicas reglas conocidas determinaron, entre otras cosas,  qué  enseñar,  cómo  enseñar  y  a quién enseñar   y,   a   partir   de   ellas,   se construyeron los sistemas educativos y se organizaron las escuelas.</a:t>
            </a:r>
          </a:p>
          <a:p>
            <a:pPr algn="just">
              <a:buFont typeface="Wingdings" pitchFamily="2" charset="2"/>
              <a:buChar char="v"/>
            </a:pPr>
            <a:r>
              <a:rPr lang="es-AR" dirty="0" smtClean="0"/>
              <a:t>La resistencia al cambio es la dificultad que todos tenemos para cambiar de paradigma, porque esto nos altera las reglas básicas con las que estamos acostumbrados a hacer las cosas.</a:t>
            </a:r>
          </a:p>
          <a:p>
            <a:pPr algn="just">
              <a:buFont typeface="Wingdings" pitchFamily="2" charset="2"/>
              <a:buChar char="v"/>
            </a:pP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/>
          </a:bodyPr>
          <a:lstStyle/>
          <a:p>
            <a:r>
              <a:rPr lang="es-AR" dirty="0" smtClean="0"/>
              <a:t>Los  cambios  que  hoy  enfrentamos  en  nuestras  escuelas requieren cambios en los paradigmas.</a:t>
            </a:r>
          </a:p>
          <a:p>
            <a:endParaRPr lang="es-AR" dirty="0" smtClean="0"/>
          </a:p>
          <a:p>
            <a:r>
              <a:rPr lang="es-AR" dirty="0" smtClean="0"/>
              <a:t>Pasar de las reglas de juego que conocimos, con las que fuimos educados y formados, con las que hasta ahora nos hemos movido profesionalmente, a nuevas maneras de hacer las cosas, que deben ser inventadas otra vez.</a:t>
            </a:r>
          </a:p>
          <a:p>
            <a:pPr algn="ctr">
              <a:buNone/>
            </a:pPr>
            <a:r>
              <a:rPr lang="es-AR" dirty="0" smtClean="0"/>
              <a:t> </a:t>
            </a:r>
          </a:p>
          <a:p>
            <a:pPr>
              <a:buNone/>
            </a:pPr>
            <a:endParaRPr lang="es-AR" dirty="0" smtClean="0"/>
          </a:p>
          <a:p>
            <a:endParaRPr lang="es-AR" dirty="0" smtClean="0"/>
          </a:p>
          <a:p>
            <a:pPr algn="ctr">
              <a:buNone/>
            </a:pPr>
            <a:r>
              <a:rPr lang="es-AR" dirty="0" smtClean="0"/>
              <a:t>Innovación</a:t>
            </a:r>
          </a:p>
          <a:p>
            <a:endParaRPr lang="es-AR" dirty="0"/>
          </a:p>
        </p:txBody>
      </p:sp>
      <p:sp>
        <p:nvSpPr>
          <p:cNvPr id="5" name="4 Flecha abajo"/>
          <p:cNvSpPr/>
          <p:nvPr/>
        </p:nvSpPr>
        <p:spPr>
          <a:xfrm>
            <a:off x="4283968" y="4293096"/>
            <a:ext cx="484632" cy="11224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endParaRPr lang="es-AR" dirty="0" smtClean="0"/>
          </a:p>
          <a:p>
            <a:pPr algn="just"/>
            <a:r>
              <a:rPr lang="es-AR" dirty="0" smtClean="0"/>
              <a:t>La  única  manera  de  responder  a  los  cambios actuales y a la crisis de la educación, es volver a pensar hacia dónde debe ir y cómo deben organizarse y conducirse las escuelas y el sistema educativo.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Hay que volver a definir qué es hoy educación de calidad.</a:t>
            </a:r>
          </a:p>
          <a:p>
            <a:pPr>
              <a:buNone/>
            </a:pPr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4283968" y="3429000"/>
            <a:ext cx="484632" cy="1338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 lnSpcReduction="20000"/>
          </a:bodyPr>
          <a:lstStyle/>
          <a:p>
            <a:r>
              <a:rPr lang="es-AR" dirty="0" smtClean="0"/>
              <a:t>Calidad (</a:t>
            </a:r>
            <a:r>
              <a:rPr lang="es-AR" dirty="0" err="1" smtClean="0"/>
              <a:t>eficientista</a:t>
            </a:r>
            <a:r>
              <a:rPr lang="es-AR" dirty="0" smtClean="0"/>
              <a:t>):</a:t>
            </a:r>
          </a:p>
          <a:p>
            <a:pPr>
              <a:buNone/>
            </a:pPr>
            <a:r>
              <a:rPr lang="es-AR" dirty="0" smtClean="0"/>
              <a:t> </a:t>
            </a:r>
          </a:p>
          <a:p>
            <a:pPr>
              <a:buNone/>
            </a:pPr>
            <a:r>
              <a:rPr lang="es-AR" dirty="0" smtClean="0"/>
              <a:t>   Modelo unidimensional centrado en un aspecto material de la educación. Defendido por actores con poca formación pedagógica, olvida lo inmaterial, vinculante y procesual del quehacer educativo que le da sentido.</a:t>
            </a:r>
          </a:p>
          <a:p>
            <a:pPr>
              <a:buNone/>
            </a:pPr>
            <a:r>
              <a:rPr lang="es-AR" dirty="0" smtClean="0"/>
              <a:t>-  Con influencia del ámbito empresarial.</a:t>
            </a:r>
          </a:p>
          <a:p>
            <a:pPr>
              <a:buNone/>
            </a:pPr>
            <a:r>
              <a:rPr lang="es-AR" dirty="0" smtClean="0"/>
              <a:t>-  Preocupado por la relación costo-beneficio.</a:t>
            </a:r>
          </a:p>
          <a:p>
            <a:endParaRPr lang="es-AR" dirty="0" smtClean="0"/>
          </a:p>
          <a:p>
            <a:r>
              <a:rPr lang="es-AR" dirty="0" smtClean="0"/>
              <a:t>Calidad (propuesta):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Un sistema educativo eficiente es el que brinda la mejor educación  posible  a  la  mayor  cantidad  de  gente  en  los tiempos previstos. </a:t>
            </a:r>
          </a:p>
          <a:p>
            <a:pPr>
              <a:buNone/>
            </a:pPr>
            <a:r>
              <a:rPr lang="es-AR" dirty="0" smtClean="0"/>
              <a:t>-  Con criterio de lógica pedagógica, no de lógica económica.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445</TotalTime>
  <Words>2374</Words>
  <Application>Microsoft Office PowerPoint</Application>
  <PresentationFormat>Presentación en pantalla (4:3)</PresentationFormat>
  <Paragraphs>298</Paragraphs>
  <Slides>44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51" baseType="lpstr">
      <vt:lpstr>Calibri</vt:lpstr>
      <vt:lpstr>Constantia</vt:lpstr>
      <vt:lpstr>Lucida Sans Unicode</vt:lpstr>
      <vt:lpstr>Times New Roman</vt:lpstr>
      <vt:lpstr>Wingdings</vt:lpstr>
      <vt:lpstr>Wingdings 2</vt:lpstr>
      <vt:lpstr>Flujo</vt:lpstr>
      <vt:lpstr>Innovar en educación</vt:lpstr>
      <vt:lpstr>Presentación de PowerPoint</vt:lpstr>
      <vt:lpstr>Presentación de PowerPoint</vt:lpstr>
      <vt:lpstr>Presentación de PowerPoint</vt:lpstr>
      <vt:lpstr>Paradigma:  Modelo, pauta, ejemplo  a seguir. Modo  de  percibir, pensar,  valorar  y hacer, asociado   con   una particular   visión de   la realidad.     Es  un  marco  de  pensamiento,  un esquema  para  comprender  y  explicar  ciertos aspectos.   Pero el mundo cambia y las necesidades y los conocimientos también, y esto hace que los paradigmas se agoten.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Calidad: rasgos del concepto</vt:lpstr>
      <vt:lpstr>Presentación de PowerPoint</vt:lpstr>
      <vt:lpstr>Presentación de PowerPoint</vt:lpstr>
      <vt:lpstr>Dimensiones o niveles de análisis de la Calidad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Francisco</dc:creator>
  <cp:lastModifiedBy>Alumno</cp:lastModifiedBy>
  <cp:revision>38</cp:revision>
  <dcterms:created xsi:type="dcterms:W3CDTF">2019-05-23T20:38:32Z</dcterms:created>
  <dcterms:modified xsi:type="dcterms:W3CDTF">2019-05-24T15:29:07Z</dcterms:modified>
</cp:coreProperties>
</file>