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59" r:id="rId4"/>
    <p:sldId id="262" r:id="rId5"/>
    <p:sldId id="260" r:id="rId6"/>
    <p:sldId id="261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9144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2404534"/>
            <a:ext cx="5825202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4050834"/>
            <a:ext cx="5825202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F085AE-0863-4925-AF6A-462B6888DBE2}" type="datetimeFigureOut">
              <a:rPr lang="es-ES_tradnl" smtClean="0"/>
              <a:t>23/05/2019</a:t>
            </a:fld>
            <a:endParaRPr lang="es-ES_tradnl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64756-EA51-461C-A18A-57E10C07CAEA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131312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F085AE-0863-4925-AF6A-462B6888DBE2}" type="datetimeFigureOut">
              <a:rPr lang="es-ES_tradnl" smtClean="0"/>
              <a:t>23/05/2019</a:t>
            </a:fld>
            <a:endParaRPr lang="es-ES_trad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64756-EA51-461C-A18A-57E10C07CAEA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680979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/>
          <p:cNvSpPr txBox="1">
            <a:spLocks noChangeArrowheads="1"/>
          </p:cNvSpPr>
          <p:nvPr/>
        </p:nvSpPr>
        <p:spPr bwMode="auto">
          <a:xfrm>
            <a:off x="406004" y="790575"/>
            <a:ext cx="457200" cy="5842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s-AR" sz="8000">
                <a:solidFill>
                  <a:srgbClr val="8ABAD4"/>
                </a:solidFill>
              </a:rPr>
              <a:t>“</a:t>
            </a:r>
          </a:p>
        </p:txBody>
      </p:sp>
      <p:sp>
        <p:nvSpPr>
          <p:cNvPr id="6" name="TextBox 21"/>
          <p:cNvSpPr txBox="1">
            <a:spLocks noChangeArrowheads="1"/>
          </p:cNvSpPr>
          <p:nvPr/>
        </p:nvSpPr>
        <p:spPr bwMode="auto">
          <a:xfrm>
            <a:off x="6669881" y="2886075"/>
            <a:ext cx="457200" cy="585788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s-AR" sz="8000">
                <a:solidFill>
                  <a:srgbClr val="8ABAD4"/>
                </a:solidFill>
              </a:rPr>
              <a:t>”</a:t>
            </a:r>
            <a:endParaRPr lang="en-US" altLang="es-AR">
              <a:solidFill>
                <a:srgbClr val="8ABAD4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3632200"/>
            <a:ext cx="541839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F3F085AE-0863-4925-AF6A-462B6888DBE2}" type="datetimeFigureOut">
              <a:rPr lang="es-ES_tradnl" smtClean="0"/>
              <a:t>23/05/2019</a:t>
            </a:fld>
            <a:endParaRPr lang="es-ES_tradnl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5C364756-EA51-461C-A18A-57E10C07CAEA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28493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931988"/>
            <a:ext cx="644750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F085AE-0863-4925-AF6A-462B6888DBE2}" type="datetimeFigureOut">
              <a:rPr lang="es-ES_tradnl" smtClean="0"/>
              <a:t>23/05/2019</a:t>
            </a:fld>
            <a:endParaRPr lang="es-ES_trad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64756-EA51-461C-A18A-57E10C07CAEA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423550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>
            <a:spLocks noChangeArrowheads="1"/>
          </p:cNvSpPr>
          <p:nvPr/>
        </p:nvSpPr>
        <p:spPr bwMode="auto">
          <a:xfrm>
            <a:off x="406004" y="790575"/>
            <a:ext cx="457200" cy="5842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s-AR" sz="8000">
                <a:solidFill>
                  <a:srgbClr val="8ABAD4"/>
                </a:solidFill>
              </a:rPr>
              <a:t>“</a:t>
            </a:r>
          </a:p>
        </p:txBody>
      </p:sp>
      <p:sp>
        <p:nvSpPr>
          <p:cNvPr id="6" name="TextBox 24"/>
          <p:cNvSpPr txBox="1">
            <a:spLocks noChangeArrowheads="1"/>
          </p:cNvSpPr>
          <p:nvPr/>
        </p:nvSpPr>
        <p:spPr bwMode="auto">
          <a:xfrm>
            <a:off x="6669881" y="2886075"/>
            <a:ext cx="457200" cy="585788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s-AR" sz="8000">
                <a:solidFill>
                  <a:srgbClr val="8ABAD4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F3F085AE-0863-4925-AF6A-462B6888DBE2}" type="datetimeFigureOut">
              <a:rPr lang="es-ES_tradnl" smtClean="0"/>
              <a:t>23/05/2019</a:t>
            </a:fld>
            <a:endParaRPr lang="es-ES_tradnl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5C364756-EA51-461C-A18A-57E10C07CAEA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49664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9600"/>
            <a:ext cx="644115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F3F085AE-0863-4925-AF6A-462B6888DBE2}" type="datetimeFigureOut">
              <a:rPr lang="es-ES_tradnl" smtClean="0"/>
              <a:t>23/05/2019</a:t>
            </a:fld>
            <a:endParaRPr lang="es-ES_tradnl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5C364756-EA51-461C-A18A-57E10C07CAEA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188413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F085AE-0863-4925-AF6A-462B6888DBE2}" type="datetimeFigureOut">
              <a:rPr lang="es-ES_tradnl" smtClean="0"/>
              <a:t>23/05/2019</a:t>
            </a:fld>
            <a:endParaRPr lang="es-ES_trad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64756-EA51-461C-A18A-57E10C07CAEA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90792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609600"/>
            <a:ext cx="978557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609600"/>
            <a:ext cx="5295113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F085AE-0863-4925-AF6A-462B6888DBE2}" type="datetimeFigureOut">
              <a:rPr lang="es-ES_tradnl" smtClean="0"/>
              <a:t>23/05/2019</a:t>
            </a:fld>
            <a:endParaRPr lang="es-ES_trad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64756-EA51-461C-A18A-57E10C07CAEA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7629737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2063396"/>
            <a:ext cx="7796030" cy="331118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F3F085AE-0863-4925-AF6A-462B6888DBE2}" type="datetimeFigureOut">
              <a:rPr lang="es-ES_tradnl" smtClean="0"/>
              <a:t>23/05/2019</a:t>
            </a:fld>
            <a:endParaRPr lang="es-ES_trad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5C364756-EA51-461C-A18A-57E10C07CAEA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64280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F085AE-0863-4925-AF6A-462B6888DBE2}" type="datetimeFigureOut">
              <a:rPr lang="es-ES_tradnl" smtClean="0"/>
              <a:t>23/05/2019</a:t>
            </a:fld>
            <a:endParaRPr lang="es-ES_trad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64756-EA51-461C-A18A-57E10C07CAEA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91600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700868"/>
            <a:ext cx="644750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F085AE-0863-4925-AF6A-462B6888DBE2}" type="datetimeFigureOut">
              <a:rPr lang="es-ES_tradnl" smtClean="0"/>
              <a:t>23/05/2019</a:t>
            </a:fld>
            <a:endParaRPr lang="es-ES_trad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64756-EA51-461C-A18A-57E10C07CAEA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083008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2160589"/>
            <a:ext cx="3138026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2160590"/>
            <a:ext cx="3138026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F085AE-0863-4925-AF6A-462B6888DBE2}" type="datetimeFigureOut">
              <a:rPr lang="es-ES_tradnl" smtClean="0"/>
              <a:t>23/05/2019</a:t>
            </a:fld>
            <a:endParaRPr lang="es-ES_tradnl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64756-EA51-461C-A18A-57E10C07CAEA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07482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2160983"/>
            <a:ext cx="313921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737246"/>
            <a:ext cx="31392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2160983"/>
            <a:ext cx="313921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737246"/>
            <a:ext cx="313921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F085AE-0863-4925-AF6A-462B6888DBE2}" type="datetimeFigureOut">
              <a:rPr lang="es-ES_tradnl" smtClean="0"/>
              <a:t>23/05/2019</a:t>
            </a:fld>
            <a:endParaRPr lang="es-ES_tradnl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64756-EA51-461C-A18A-57E10C07CAEA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118487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F085AE-0863-4925-AF6A-462B6888DBE2}" type="datetimeFigureOut">
              <a:rPr lang="es-ES_tradnl" smtClean="0"/>
              <a:t>23/05/2019</a:t>
            </a:fld>
            <a:endParaRPr lang="es-ES_tradnl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64756-EA51-461C-A18A-57E10C07CAEA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92255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F085AE-0863-4925-AF6A-462B6888DBE2}" type="datetimeFigureOut">
              <a:rPr lang="es-ES_tradnl" smtClean="0"/>
              <a:t>23/05/2019</a:t>
            </a:fld>
            <a:endParaRPr lang="es-ES_tradnl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64756-EA51-461C-A18A-57E10C07CAEA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44411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98604"/>
            <a:ext cx="2890896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514925"/>
            <a:ext cx="3385156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777069"/>
            <a:ext cx="2890896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F085AE-0863-4925-AF6A-462B6888DBE2}" type="datetimeFigureOut">
              <a:rPr lang="es-ES_tradnl" smtClean="0"/>
              <a:t>23/05/2019</a:t>
            </a:fld>
            <a:endParaRPr lang="es-ES_tradnl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64756-EA51-461C-A18A-57E10C07CAEA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92058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800600"/>
            <a:ext cx="64475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609600"/>
            <a:ext cx="6447501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5367338"/>
            <a:ext cx="644750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F085AE-0863-4925-AF6A-462B6888DBE2}" type="datetimeFigureOut">
              <a:rPr lang="es-ES_tradnl" smtClean="0"/>
              <a:t>23/05/2019</a:t>
            </a:fld>
            <a:endParaRPr lang="es-ES_tradnl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64756-EA51-461C-A18A-57E10C07CAEA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64610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9144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08397" y="609600"/>
            <a:ext cx="6447234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 smtClean="0"/>
              <a:t>Haga clic para modificar el estilo de título del patrón</a:t>
            </a:r>
            <a:endParaRPr lang="en-US" altLang="es-AR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8397" y="2160589"/>
            <a:ext cx="6447234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 smtClean="0"/>
              <a:t>Haga clic para modificar el estilo de texto del patrón</a:t>
            </a:r>
          </a:p>
          <a:p>
            <a:pPr lvl="1"/>
            <a:r>
              <a:rPr lang="es-ES" altLang="es-AR" smtClean="0"/>
              <a:t>Segundo nivel</a:t>
            </a:r>
          </a:p>
          <a:p>
            <a:pPr lvl="2"/>
            <a:r>
              <a:rPr lang="es-ES" altLang="es-AR" smtClean="0"/>
              <a:t>Tercer nivel</a:t>
            </a:r>
          </a:p>
          <a:p>
            <a:pPr lvl="3"/>
            <a:r>
              <a:rPr lang="es-ES" altLang="es-AR" smtClean="0"/>
              <a:t>Cuarto nivel</a:t>
            </a:r>
          </a:p>
          <a:p>
            <a:pPr lvl="4"/>
            <a:r>
              <a:rPr lang="es-ES" altLang="es-AR" smtClean="0"/>
              <a:t>Quinto nivel</a:t>
            </a:r>
            <a:endParaRPr lang="en-US" altLang="es-A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4248" y="6042026"/>
            <a:ext cx="6834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F3F085AE-0863-4925-AF6A-462B6888DBE2}" type="datetimeFigureOut">
              <a:rPr lang="es-ES_tradnl" smtClean="0"/>
              <a:t>23/05/2019</a:t>
            </a:fld>
            <a:endParaRPr lang="es-ES_trad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397" y="6042026"/>
            <a:ext cx="47232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472" y="6042026"/>
            <a:ext cx="513159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chemeClr val="accent1"/>
                </a:solidFill>
                <a:latin typeface="Trebuchet MS" pitchFamily="34" charset="0"/>
              </a:defRPr>
            </a:lvl1pPr>
          </a:lstStyle>
          <a:p>
            <a:fld id="{5C364756-EA51-461C-A18A-57E10C07CAEA}" type="slidenum">
              <a:rPr lang="es-ES_tradnl" smtClean="0"/>
              <a:t>‹Nº›</a:t>
            </a:fld>
            <a:endParaRPr lang="es-ES_trad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3200"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CONSTRUIR UNA BUENA ESCUELA: </a:t>
            </a:r>
            <a:br>
              <a:rPr lang="es-ES_tradnl" dirty="0" smtClean="0"/>
            </a:br>
            <a:r>
              <a:rPr lang="es-ES_tradnl" dirty="0" smtClean="0"/>
              <a:t>HARRAMIENTAS PARA EL DIRECTOR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339752" y="4725144"/>
            <a:ext cx="6408712" cy="1512168"/>
          </a:xfrm>
        </p:spPr>
        <p:txBody>
          <a:bodyPr/>
          <a:lstStyle/>
          <a:p>
            <a:r>
              <a:rPr lang="es-ES_tradnl" dirty="0" smtClean="0"/>
              <a:t>SILVINA GVIRTZ –IBVAAN ZACARIAS-VICTIRA ABREGÙ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6229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8396" y="260649"/>
            <a:ext cx="8168060" cy="5781378"/>
          </a:xfrm>
        </p:spPr>
        <p:txBody>
          <a:bodyPr/>
          <a:lstStyle/>
          <a:p>
            <a:pPr marL="0" indent="0">
              <a:buNone/>
            </a:pPr>
            <a:r>
              <a:rPr lang="es-ES" b="1" u="sng" dirty="0" smtClean="0"/>
              <a:t>La dimensión socio comunitaria:  </a:t>
            </a:r>
          </a:p>
          <a:p>
            <a:pPr marL="0" indent="0">
              <a:buNone/>
            </a:pPr>
            <a:r>
              <a:rPr lang="es-ES" dirty="0" smtClean="0"/>
              <a:t>1- Construir los lazos de la organización , red interna y externa. </a:t>
            </a:r>
          </a:p>
          <a:p>
            <a:pPr marL="0" indent="0">
              <a:buNone/>
            </a:pPr>
            <a:r>
              <a:rPr lang="es-ES" dirty="0" smtClean="0"/>
              <a:t>   2- Generar estrategias buscando la viabilidad y legitimidad de las decisiones de gestión.</a:t>
            </a:r>
          </a:p>
          <a:p>
            <a:pPr marL="0" indent="0">
              <a:buNone/>
            </a:pPr>
            <a:r>
              <a:rPr lang="es-ES" dirty="0" smtClean="0"/>
              <a:t>3-Desarrollar habilidades </a:t>
            </a:r>
            <a:r>
              <a:rPr lang="es-ES" dirty="0" smtClean="0"/>
              <a:t>comunicacionales, la capacidad de generar consensos,</a:t>
            </a:r>
            <a:endParaRPr lang="es-ES_tradnl" dirty="0" smtClean="0"/>
          </a:p>
          <a:p>
            <a:r>
              <a:rPr lang="es-ES" dirty="0" smtClean="0"/>
              <a:t>. </a:t>
            </a:r>
            <a:r>
              <a:rPr lang="es-ES" b="1" u="sng" dirty="0" smtClean="0"/>
              <a:t>La dimensión técnico-administrativa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s-ES" dirty="0" smtClean="0"/>
              <a:t> la función normativa, garantizar el orden legal dentro de la escuela.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4215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8396" y="908721"/>
            <a:ext cx="7952035" cy="5133306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Enseñar, y más aún, dirigir una institución educativa, es una de las tareas más difíciles que pueda desempeñar una persona. </a:t>
            </a:r>
            <a:endParaRPr lang="es-ES" dirty="0" smtClean="0"/>
          </a:p>
          <a:p>
            <a:pPr marL="0" indent="0">
              <a:buNone/>
            </a:pPr>
            <a:r>
              <a:rPr lang="es-ES" b="1" dirty="0" smtClean="0"/>
              <a:t>REQUIERE </a:t>
            </a:r>
            <a:r>
              <a:rPr lang="es-ES" dirty="0" smtClean="0"/>
              <a:t>no </a:t>
            </a:r>
            <a:r>
              <a:rPr lang="es-ES" dirty="0"/>
              <a:t>solo excepcional destreza, sino también pasión, compromiso y la posibilidad o la obligación, de poder pensar seriamente en el ejercicio de la profesión.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6909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TIPOS DE ESCUELAS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s-ES" b="1" u="sng" dirty="0"/>
              <a:t>Escuela disfuncional: </a:t>
            </a:r>
            <a:r>
              <a:rPr lang="es-ES" dirty="0"/>
              <a:t>es aquella que presenta altos niveles de repitencia y bajo desempeño. Esta escuela retiene a los alumnos sin hacerlos progresar.</a:t>
            </a:r>
            <a:endParaRPr lang="es-ES_tradnl" dirty="0"/>
          </a:p>
          <a:p>
            <a:pPr lvl="0"/>
            <a:r>
              <a:rPr lang="es-ES" b="1" u="sng" dirty="0"/>
              <a:t>Escuela elitista: </a:t>
            </a:r>
            <a:r>
              <a:rPr lang="es-ES" dirty="0"/>
              <a:t>tiene altos niveles de repitencia y un alto desempeño académico. En este tipo de escuela se refuerza la idea de que el conocimiento es para uno pocos “elegidos”.</a:t>
            </a:r>
            <a:endParaRPr lang="es-ES_tradnl" dirty="0"/>
          </a:p>
          <a:p>
            <a:pPr lvl="0"/>
            <a:r>
              <a:rPr lang="es-ES" b="1" u="sng" dirty="0"/>
              <a:t>Escuela guardería: </a:t>
            </a:r>
            <a:r>
              <a:rPr lang="es-ES" dirty="0"/>
              <a:t>combina la baja repitencia de la buena escuela y el bajo desempeño de la escuela disfuncional.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7787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8397" y="260648"/>
            <a:ext cx="6447234" cy="864096"/>
          </a:xfrm>
        </p:spPr>
        <p:txBody>
          <a:bodyPr/>
          <a:lstStyle/>
          <a:p>
            <a:pPr algn="ctr"/>
            <a:r>
              <a:rPr lang="es-ES_tradnl" b="1" dirty="0" smtClean="0"/>
              <a:t>ESCUELAS</a:t>
            </a:r>
            <a:endParaRPr lang="es-ES_tradnl" b="1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1004651"/>
              </p:ext>
            </p:extLst>
          </p:nvPr>
        </p:nvGraphicFramePr>
        <p:xfrm>
          <a:off x="323528" y="1196752"/>
          <a:ext cx="7344816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/>
                <a:gridCol w="3672408"/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BUENOS RESULTADOS</a:t>
                      </a:r>
                      <a:endParaRPr lang="es-ES_tradnl" dirty="0"/>
                    </a:p>
                  </a:txBody>
                  <a:tcPr marL="71632" marR="71632"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BAJOS RESULTADOS</a:t>
                      </a:r>
                      <a:endParaRPr lang="es-ES_tradnl" dirty="0"/>
                    </a:p>
                  </a:txBody>
                  <a:tcPr marL="71632" marR="7163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-Liderazgo profesional , participativo y distribuido.</a:t>
                      </a:r>
                    </a:p>
                    <a:p>
                      <a:r>
                        <a:rPr lang="es-ES_tradnl" dirty="0" smtClean="0"/>
                        <a:t>-Ambiente que estimula el aprendizaje.</a:t>
                      </a:r>
                    </a:p>
                    <a:p>
                      <a:r>
                        <a:rPr lang="es-ES_tradnl" dirty="0" smtClean="0"/>
                        <a:t>-Concentración en la enseñanza y el  aprendizaje .</a:t>
                      </a:r>
                    </a:p>
                    <a:p>
                      <a:r>
                        <a:rPr lang="es-ES_tradnl" dirty="0" smtClean="0"/>
                        <a:t>-Altas expectativas </a:t>
                      </a:r>
                    </a:p>
                    <a:p>
                      <a:r>
                        <a:rPr lang="es-ES_tradnl" dirty="0" smtClean="0"/>
                        <a:t>-Seguimiento del progreso de los alumnos.</a:t>
                      </a:r>
                    </a:p>
                    <a:p>
                      <a:r>
                        <a:rPr lang="es-ES_tradnl" dirty="0" smtClean="0"/>
                        <a:t>-Enseñanza con sentido.</a:t>
                      </a:r>
                    </a:p>
                    <a:p>
                      <a:r>
                        <a:rPr lang="es-ES_tradnl" dirty="0" smtClean="0"/>
                        <a:t>-Aprendizaje organizacional permanente.</a:t>
                      </a:r>
                    </a:p>
                    <a:p>
                      <a:r>
                        <a:rPr lang="es-ES_tradnl" dirty="0" smtClean="0"/>
                        <a:t>-Solida relación familia-escuela.</a:t>
                      </a:r>
                    </a:p>
                    <a:p>
                      <a:pPr marL="0" indent="0">
                        <a:buNone/>
                      </a:pPr>
                      <a:r>
                        <a:rPr lang="es-ES_tradnl" dirty="0" smtClean="0"/>
                        <a:t>                                                                  </a:t>
                      </a:r>
                    </a:p>
                    <a:p>
                      <a:pPr marL="0" indent="0">
                        <a:buNone/>
                      </a:pPr>
                      <a:r>
                        <a:rPr lang="es-ES_tradnl" dirty="0" smtClean="0"/>
                        <a:t>                                                Pam Sammson</a:t>
                      </a:r>
                    </a:p>
                  </a:txBody>
                  <a:tcPr marL="71632" marR="71632"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          Falta de visión.</a:t>
                      </a:r>
                      <a:endParaRPr lang="es-ES_tradnl" dirty="0" smtClean="0">
                        <a:effectLst/>
                      </a:endParaRPr>
                    </a:p>
                    <a:p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          Liderazgo desenfocado.</a:t>
                      </a:r>
                      <a:endParaRPr lang="es-ES_tradnl" dirty="0" smtClean="0">
                        <a:effectLst/>
                      </a:endParaRPr>
                    </a:p>
                    <a:p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          Disfunciones en las relaciones de </a:t>
                      </a:r>
                    </a:p>
                    <a:p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personal.</a:t>
                      </a:r>
                      <a:endParaRPr lang="es-ES_tradnl" dirty="0" smtClean="0">
                        <a:effectLst/>
                      </a:endParaRPr>
                    </a:p>
                    <a:p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          Prácticas de aula ineficaces.</a:t>
                      </a:r>
                    </a:p>
                    <a:p>
                      <a:endParaRPr lang="es-E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E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E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E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E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E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E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Susan Rosenhltz                                 </a:t>
                      </a:r>
                      <a:endParaRPr lang="es-ES_tradnl" dirty="0"/>
                    </a:p>
                  </a:txBody>
                  <a:tcPr marL="71632" marR="7163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587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UNA BUEAN ESCUELA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8397" y="1268761"/>
            <a:ext cx="6447234" cy="477326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s-ES_tradnl" b="1" u="sng" dirty="0" smtClean="0"/>
          </a:p>
          <a:p>
            <a:pPr>
              <a:buFont typeface="Wingdings" pitchFamily="2" charset="2"/>
              <a:buChar char="§"/>
            </a:pPr>
            <a:r>
              <a:rPr lang="es-ES_tradnl" dirty="0" smtClean="0"/>
              <a:t>Promueve el avance de todos los alumnos mas allá de los  conocimientos que poseen y de los  factores del  contexto.</a:t>
            </a:r>
          </a:p>
          <a:p>
            <a:pPr>
              <a:buFont typeface="Wingdings" pitchFamily="2" charset="2"/>
              <a:buChar char="§"/>
            </a:pPr>
            <a:r>
              <a:rPr lang="es-ES_tradnl" dirty="0" smtClean="0"/>
              <a:t>Garantiza que cada alumno alcance el máximo nivel  posible.</a:t>
            </a:r>
          </a:p>
          <a:p>
            <a:pPr>
              <a:buFont typeface="Wingdings" pitchFamily="2" charset="2"/>
              <a:buChar char="§"/>
            </a:pPr>
            <a:r>
              <a:rPr lang="es-ES_tradnl" dirty="0" smtClean="0"/>
              <a:t>Sigue mejorando día a día</a:t>
            </a:r>
          </a:p>
          <a:p>
            <a:pPr>
              <a:buFont typeface="Wingdings" pitchFamily="2" charset="2"/>
              <a:buChar char="§"/>
            </a:pPr>
            <a:r>
              <a:rPr lang="es-ES_tradnl" dirty="0" smtClean="0"/>
              <a:t>Aumenta  los aspectos relativos al conocimiento y al desarrollo del alumno..</a:t>
            </a:r>
          </a:p>
          <a:p>
            <a:pPr marL="0" indent="0">
              <a:buNone/>
            </a:pPr>
            <a:r>
              <a:rPr lang="es-ES_tradnl" dirty="0"/>
              <a:t> </a:t>
            </a:r>
            <a:r>
              <a:rPr lang="es-ES_tradnl" dirty="0" smtClean="0"/>
              <a:t>                                   Llouise Stoll y Dean Fink 20049</a:t>
            </a:r>
          </a:p>
          <a:p>
            <a:pPr>
              <a:buFont typeface="Wingdings" pitchFamily="2" charset="2"/>
              <a:buChar char="§"/>
            </a:pPr>
            <a:endParaRPr lang="es-ES_tradnl" dirty="0" smtClean="0"/>
          </a:p>
          <a:p>
            <a:pPr>
              <a:buFont typeface="Wingdings" pitchFamily="2" charset="2"/>
              <a:buChar char="§"/>
            </a:pPr>
            <a:endParaRPr lang="es-ES_tradnl" dirty="0" smtClean="0"/>
          </a:p>
          <a:p>
            <a:pPr>
              <a:buFont typeface="Wingdings" pitchFamily="2" charset="2"/>
              <a:buChar char="§"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20685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¿Como definimos hoy una buena Escuela?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" b="1" dirty="0"/>
              <a:t>Una buena escuela es donde todos los niños pueden ingresar sin ser </a:t>
            </a:r>
            <a:r>
              <a:rPr lang="es-ES" b="1" dirty="0" smtClean="0"/>
              <a:t>discriminados.</a:t>
            </a:r>
          </a:p>
          <a:p>
            <a:r>
              <a:rPr lang="es-ES" b="1" dirty="0" smtClean="0"/>
              <a:t> Se </a:t>
            </a:r>
            <a:r>
              <a:rPr lang="es-ES" b="1" dirty="0"/>
              <a:t>gradúan en tiempo y forma, pueden continua con éxito el nivel siguiente de </a:t>
            </a:r>
            <a:r>
              <a:rPr lang="es-ES" b="1" dirty="0" smtClean="0"/>
              <a:t>enseñanza.</a:t>
            </a:r>
          </a:p>
          <a:p>
            <a:r>
              <a:rPr lang="es-ES" b="1" dirty="0" smtClean="0"/>
              <a:t>Aprenden </a:t>
            </a:r>
            <a:r>
              <a:rPr lang="es-ES" b="1" dirty="0"/>
              <a:t>contenidos socialmente significativos, disfrutan del conocimiento y pueden aplicarlo a nuevas situaciones.  </a:t>
            </a:r>
            <a:endParaRPr lang="es-ES" b="1" dirty="0" smtClean="0"/>
          </a:p>
          <a:p>
            <a:r>
              <a:rPr lang="es-ES" b="1" dirty="0" smtClean="0"/>
              <a:t>Tiene </a:t>
            </a:r>
            <a:r>
              <a:rPr lang="es-ES" b="1" dirty="0"/>
              <a:t>bajos niveles de repitencia y alto desempeño académico</a:t>
            </a:r>
            <a:endParaRPr lang="es-ES" b="1" dirty="0" smtClean="0"/>
          </a:p>
          <a:p>
            <a:endParaRPr lang="es-ES" b="1" dirty="0" smtClean="0"/>
          </a:p>
          <a:p>
            <a:pPr marL="0" indent="0">
              <a:buNone/>
            </a:pPr>
            <a:r>
              <a:rPr lang="es-ES" b="1" dirty="0"/>
              <a:t> </a:t>
            </a:r>
            <a:r>
              <a:rPr lang="es-ES" b="1" dirty="0" smtClean="0"/>
              <a:t>                                                        (</a:t>
            </a:r>
            <a:r>
              <a:rPr lang="es-ES" b="1" dirty="0"/>
              <a:t>Silvina Gvirtz)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33228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8892480" cy="1340768"/>
          </a:xfrm>
        </p:spPr>
        <p:txBody>
          <a:bodyPr>
            <a:normAutofit/>
          </a:bodyPr>
          <a:lstStyle/>
          <a:p>
            <a:r>
              <a:rPr lang="es-ES_tradnl" dirty="0" smtClean="0"/>
              <a:t>DIMENSIONES O AREAS   EN EL DIAGNOSTICO  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268761"/>
            <a:ext cx="8352928" cy="3456384"/>
          </a:xfrm>
        </p:spPr>
        <p:txBody>
          <a:bodyPr/>
          <a:lstStyle/>
          <a:p>
            <a:r>
              <a:rPr lang="es-ES_tradnl" b="1" dirty="0" smtClean="0"/>
              <a:t>RENDIMIENTO INTERNO</a:t>
            </a:r>
            <a:r>
              <a:rPr lang="es-ES_tradnl" dirty="0" smtClean="0"/>
              <a:t>: INDICADORES –REPITENCIA -DESERCIÒN.</a:t>
            </a:r>
          </a:p>
          <a:p>
            <a:r>
              <a:rPr lang="es-ES_tradnl" b="1" dirty="0" smtClean="0"/>
              <a:t>RENDIMIENTO ACADEMICO</a:t>
            </a:r>
            <a:r>
              <a:rPr lang="es-ES_tradnl" dirty="0" smtClean="0"/>
              <a:t>:PROPUESTA PEDAGOGICA</a:t>
            </a:r>
          </a:p>
          <a:p>
            <a:r>
              <a:rPr lang="es-ES_tradnl" b="1" dirty="0" smtClean="0"/>
              <a:t>CLIMA  y COMUNICACIÓN: </a:t>
            </a:r>
            <a:r>
              <a:rPr lang="es-ES_tradnl" dirty="0" smtClean="0"/>
              <a:t>liderazgo directivo-disponibilidad de recursos.</a:t>
            </a:r>
          </a:p>
          <a:p>
            <a:r>
              <a:rPr lang="es-ES_tradnl" b="1" dirty="0" smtClean="0"/>
              <a:t>RELACION CON LA COMUNIDAD</a:t>
            </a:r>
          </a:p>
        </p:txBody>
      </p:sp>
    </p:spTree>
    <p:extLst>
      <p:ext uri="{BB962C8B-B14F-4D97-AF65-F5344CB8AC3E}">
        <p14:creationId xmlns:p14="http://schemas.microsoft.com/office/powerpoint/2010/main" val="394080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ROL DEL EQUIPO DIRECTIVO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 Desarrollar habilidades como:</a:t>
            </a:r>
            <a:endParaRPr lang="es-ES_tradnl" dirty="0"/>
          </a:p>
          <a:p>
            <a:pPr marL="0" indent="0">
              <a:buNone/>
            </a:pPr>
            <a:r>
              <a:rPr lang="es-ES" dirty="0"/>
              <a:t>1-      Capacidad de autogestión</a:t>
            </a:r>
            <a:endParaRPr lang="es-ES_tradnl" dirty="0" smtClean="0">
              <a:effectLst/>
            </a:endParaRPr>
          </a:p>
          <a:p>
            <a:pPr marL="0" indent="0">
              <a:buNone/>
            </a:pPr>
            <a:r>
              <a:rPr lang="es-ES" dirty="0"/>
              <a:t>2-      Negociación y resolución de </a:t>
            </a:r>
            <a:endParaRPr lang="es-ES" dirty="0" smtClean="0"/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conflictos</a:t>
            </a:r>
            <a:endParaRPr lang="es-ES_tradnl" dirty="0" smtClean="0">
              <a:effectLst/>
            </a:endParaRPr>
          </a:p>
          <a:p>
            <a:pPr marL="0" indent="0">
              <a:buNone/>
            </a:pPr>
            <a:r>
              <a:rPr lang="es-ES" dirty="0"/>
              <a:t>3-      Trabajo en equipo</a:t>
            </a:r>
            <a:endParaRPr lang="es-ES_tradnl" dirty="0" smtClean="0">
              <a:effectLst/>
            </a:endParaRPr>
          </a:p>
          <a:p>
            <a:pPr marL="0" indent="0">
              <a:buNone/>
            </a:pPr>
            <a:r>
              <a:rPr lang="es-ES" dirty="0"/>
              <a:t>4-      Comunicación efectiva</a:t>
            </a:r>
            <a:endParaRPr lang="es-ES_tradnl" dirty="0" smtClean="0">
              <a:effectLst/>
            </a:endParaRPr>
          </a:p>
          <a:p>
            <a:r>
              <a:rPr lang="es-ES" dirty="0"/>
              <a:t> </a:t>
            </a:r>
            <a:endParaRPr lang="es-ES_tradnl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2467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8397" y="260648"/>
            <a:ext cx="6447234" cy="1669752"/>
          </a:xfrm>
        </p:spPr>
        <p:txBody>
          <a:bodyPr/>
          <a:lstStyle/>
          <a:p>
            <a:r>
              <a:rPr lang="es-ES_tradnl" dirty="0" smtClean="0"/>
              <a:t>Para genera la participación el director debe :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8396" y="1412776"/>
            <a:ext cx="7375971" cy="4629251"/>
          </a:xfrm>
        </p:spPr>
        <p:txBody>
          <a:bodyPr/>
          <a:lstStyle/>
          <a:p>
            <a:r>
              <a:rPr lang="es-ES" dirty="0"/>
              <a:t>Inspirar la necesidad de generar transformaciones para construir una buena escuela.</a:t>
            </a:r>
            <a:endParaRPr lang="es-ES_tradnl" dirty="0" smtClean="0">
              <a:effectLst/>
            </a:endParaRPr>
          </a:p>
          <a:p>
            <a:r>
              <a:rPr lang="es-ES" dirty="0"/>
              <a:t> </a:t>
            </a:r>
            <a:r>
              <a:rPr lang="es-ES" dirty="0" smtClean="0"/>
              <a:t>Generar </a:t>
            </a:r>
            <a:r>
              <a:rPr lang="es-ES" dirty="0"/>
              <a:t>una visión compartida de futuro.</a:t>
            </a:r>
            <a:endParaRPr lang="es-ES_tradnl" dirty="0" smtClean="0">
              <a:effectLst/>
            </a:endParaRPr>
          </a:p>
          <a:p>
            <a:r>
              <a:rPr lang="es-ES" dirty="0" smtClean="0"/>
              <a:t>Comunicar </a:t>
            </a:r>
            <a:r>
              <a:rPr lang="es-ES" dirty="0"/>
              <a:t>esa visión de futuro.</a:t>
            </a:r>
            <a:endParaRPr lang="es-ES_tradnl" dirty="0" smtClean="0">
              <a:effectLst/>
            </a:endParaRPr>
          </a:p>
          <a:p>
            <a:r>
              <a:rPr lang="es-ES" dirty="0" smtClean="0"/>
              <a:t>Promover </a:t>
            </a:r>
            <a:r>
              <a:rPr lang="es-ES" dirty="0"/>
              <a:t>el trabajo en equipo.</a:t>
            </a:r>
            <a:endParaRPr lang="es-ES_tradnl" dirty="0" smtClean="0">
              <a:effectLst/>
            </a:endParaRPr>
          </a:p>
          <a:p>
            <a:r>
              <a:rPr lang="es-ES" dirty="0" smtClean="0"/>
              <a:t>Actualizar </a:t>
            </a:r>
            <a:r>
              <a:rPr lang="es-ES" dirty="0"/>
              <a:t>el aprendizaje y acumular conocimiento.</a:t>
            </a:r>
            <a:endParaRPr lang="es-ES_tradnl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4920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DIMENSIONES QUE OPERA EL DIRECTOR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La dimensión pedagógico–didáctica: -</a:t>
            </a:r>
            <a:r>
              <a:rPr lang="es-ES" dirty="0" smtClean="0"/>
              <a:t> </a:t>
            </a:r>
            <a:r>
              <a:rPr lang="es-ES" dirty="0"/>
              <a:t>es la razón de ser del director. </a:t>
            </a:r>
            <a:r>
              <a:rPr lang="es-ES" dirty="0" smtClean="0"/>
              <a:t> </a:t>
            </a:r>
            <a:r>
              <a:rPr lang="es-ES" dirty="0"/>
              <a:t>Es quien debe liderar el proceso curricular de la organización. </a:t>
            </a:r>
            <a:r>
              <a:rPr lang="es-ES" dirty="0" smtClean="0"/>
              <a:t>objetivo </a:t>
            </a:r>
            <a:r>
              <a:rPr lang="es-ES" dirty="0"/>
              <a:t>la mejora de las prácticas educativas dentro de la escuela.</a:t>
            </a:r>
            <a:endParaRPr lang="es-ES_tradnl" dirty="0"/>
          </a:p>
          <a:p>
            <a:r>
              <a:rPr lang="es-ES" dirty="0"/>
              <a:t>.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5229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Marquesina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Copia de PRESENTACION PRIMARIA.</Template>
  <TotalTime>308</TotalTime>
  <Words>524</Words>
  <Application>Microsoft Office PowerPoint</Application>
  <PresentationFormat>Presentación en pantalla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Faceta</vt:lpstr>
      <vt:lpstr>CONSTRUIR UNA BUENA ESCUELA:  HARRAMIENTAS PARA EL DIRECTOR</vt:lpstr>
      <vt:lpstr>TIPOS DE ESCUELAS</vt:lpstr>
      <vt:lpstr>ESCUELAS</vt:lpstr>
      <vt:lpstr>UNA BUEAN ESCUELA</vt:lpstr>
      <vt:lpstr>¿Como definimos hoy una buena Escuela?</vt:lpstr>
      <vt:lpstr>DIMENSIONES O AREAS   EN EL DIAGNOSTICO  </vt:lpstr>
      <vt:lpstr>ROL DEL EQUIPO DIRECTIVO</vt:lpstr>
      <vt:lpstr>Para genera la participación el director debe :</vt:lpstr>
      <vt:lpstr>DIMENSIONES QUE OPERA EL DIRECTOR</vt:lpstr>
      <vt:lpstr>Presentación de PowerPoint</vt:lpstr>
      <vt:lpstr>Presentación de PowerPoint</vt:lpstr>
    </vt:vector>
  </TitlesOfParts>
  <Company>Windows 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CONSTRUIR UNA BUENA ESCUELA:  HARRAMIENTAS PARA EL DIRECTOR</dc:title>
  <dc:creator>WinuE</dc:creator>
  <cp:lastModifiedBy>WinuE</cp:lastModifiedBy>
  <cp:revision>24</cp:revision>
  <dcterms:created xsi:type="dcterms:W3CDTF">2019-05-21T22:39:22Z</dcterms:created>
  <dcterms:modified xsi:type="dcterms:W3CDTF">2019-05-23T15:21:08Z</dcterms:modified>
</cp:coreProperties>
</file>