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59" r:id="rId5"/>
    <p:sldId id="260" r:id="rId6"/>
    <p:sldId id="262" r:id="rId7"/>
    <p:sldId id="266" r:id="rId8"/>
    <p:sldId id="264" r:id="rId9"/>
    <p:sldId id="265" r:id="rId10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89549B-D42D-4902-9383-72D656D76954}" type="datetimeFigureOut">
              <a:rPr lang="es-ES_tradnl" smtClean="0"/>
              <a:t>16/05/2019</a:t>
            </a:fld>
            <a:endParaRPr lang="es-ES_tradnl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_tradnl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89549B-D42D-4902-9383-72D656D76954}" type="datetimeFigureOut">
              <a:rPr lang="es-ES_tradnl" smtClean="0"/>
              <a:t>16/05/2019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89549B-D42D-4902-9383-72D656D76954}" type="datetimeFigureOut">
              <a:rPr lang="es-ES_tradnl" smtClean="0"/>
              <a:t>16/05/2019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89549B-D42D-4902-9383-72D656D76954}" type="datetimeFigureOut">
              <a:rPr lang="es-ES_tradnl" smtClean="0"/>
              <a:t>16/05/2019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89549B-D42D-4902-9383-72D656D76954}" type="datetimeFigureOut">
              <a:rPr lang="es-ES_tradnl" smtClean="0"/>
              <a:t>16/05/2019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89549B-D42D-4902-9383-72D656D76954}" type="datetimeFigureOut">
              <a:rPr lang="es-ES_tradnl" smtClean="0"/>
              <a:t>16/05/2019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89549B-D42D-4902-9383-72D656D76954}" type="datetimeFigureOut">
              <a:rPr lang="es-ES_tradnl" smtClean="0"/>
              <a:t>16/05/2019</a:t>
            </a:fld>
            <a:endParaRPr lang="es-ES_tradn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89549B-D42D-4902-9383-72D656D76954}" type="datetimeFigureOut">
              <a:rPr lang="es-ES_tradnl" smtClean="0"/>
              <a:t>16/05/2019</a:t>
            </a:fld>
            <a:endParaRPr lang="es-ES_tradn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89549B-D42D-4902-9383-72D656D76954}" type="datetimeFigureOut">
              <a:rPr lang="es-ES_tradnl" smtClean="0"/>
              <a:t>16/05/2019</a:t>
            </a:fld>
            <a:endParaRPr lang="es-ES_tradn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E89549B-D42D-4902-9383-72D656D76954}" type="datetimeFigureOut">
              <a:rPr lang="es-ES_tradnl" smtClean="0"/>
              <a:t>16/05/2019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89549B-D42D-4902-9383-72D656D76954}" type="datetimeFigureOut">
              <a:rPr lang="es-ES_tradnl" smtClean="0"/>
              <a:t>16/05/2019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E89549B-D42D-4902-9383-72D656D76954}" type="datetimeFigureOut">
              <a:rPr lang="es-ES_tradnl" smtClean="0"/>
              <a:t>16/05/2019</a:t>
            </a:fld>
            <a:endParaRPr lang="es-ES_tradnl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_tradnl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388791"/>
            <a:ext cx="8062664" cy="2193572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dirty="0" smtClean="0">
                <a:solidFill>
                  <a:schemeClr val="tx1"/>
                </a:solidFill>
              </a:rPr>
              <a:t>ACTUALIZACIÒN SUPERIOR </a:t>
            </a:r>
            <a:br>
              <a:rPr lang="es-ES_tradnl" dirty="0" smtClean="0">
                <a:solidFill>
                  <a:schemeClr val="tx1"/>
                </a:solidFill>
              </a:rPr>
            </a:br>
            <a:r>
              <a:rPr lang="es-ES_tradnl" dirty="0" smtClean="0">
                <a:solidFill>
                  <a:schemeClr val="tx1"/>
                </a:solidFill>
              </a:rPr>
              <a:t>EN </a:t>
            </a:r>
            <a:br>
              <a:rPr lang="es-ES_tradnl" dirty="0" smtClean="0">
                <a:solidFill>
                  <a:schemeClr val="tx1"/>
                </a:solidFill>
              </a:rPr>
            </a:br>
            <a:r>
              <a:rPr lang="es-ES_tradnl" dirty="0" smtClean="0">
                <a:solidFill>
                  <a:schemeClr val="tx1"/>
                </a:solidFill>
              </a:rPr>
              <a:t>GESTIÒN EDUCATIVA</a:t>
            </a:r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3789039"/>
            <a:ext cx="7772400" cy="1296145"/>
          </a:xfrm>
        </p:spPr>
        <p:txBody>
          <a:bodyPr>
            <a:normAutofit/>
          </a:bodyPr>
          <a:lstStyle/>
          <a:p>
            <a:pPr algn="ctr"/>
            <a:r>
              <a:rPr lang="es-ES_tradnl" sz="4800" dirty="0" smtClean="0"/>
              <a:t>2019</a:t>
            </a:r>
            <a:endParaRPr lang="es-ES_tradnl" sz="4800" dirty="0"/>
          </a:p>
        </p:txBody>
      </p:sp>
      <p:pic>
        <p:nvPicPr>
          <p:cNvPr id="4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229"/>
          <a:stretch>
            <a:fillRect/>
          </a:stretch>
        </p:blipFill>
        <p:spPr bwMode="auto">
          <a:xfrm>
            <a:off x="251520" y="188640"/>
            <a:ext cx="8496944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144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507288" cy="489654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ES_tradnl" dirty="0" smtClean="0"/>
              <a:t>8 a 8,30 hs. </a:t>
            </a:r>
            <a:r>
              <a:rPr lang="es-ES_tradnl" b="1" dirty="0" smtClean="0"/>
              <a:t>ACREDITACION</a:t>
            </a:r>
          </a:p>
          <a:p>
            <a:pPr algn="just"/>
            <a:r>
              <a:rPr lang="es-ES_tradnl" dirty="0" smtClean="0"/>
              <a:t>8,30 hs       </a:t>
            </a:r>
            <a:r>
              <a:rPr lang="es-ES_tradnl" b="1" dirty="0" smtClean="0"/>
              <a:t>Palabras de Apertura y Bienvenida.</a:t>
            </a:r>
          </a:p>
          <a:p>
            <a:pPr algn="just"/>
            <a:r>
              <a:rPr lang="es-ES_tradnl" dirty="0" smtClean="0"/>
              <a:t>8, 40 hs      </a:t>
            </a:r>
            <a:r>
              <a:rPr lang="es-ES_tradnl" b="1" dirty="0" smtClean="0"/>
              <a:t>Presentación de Power «Actualización    </a:t>
            </a:r>
          </a:p>
          <a:p>
            <a:pPr algn="just"/>
            <a:r>
              <a:rPr lang="es-ES_tradnl" b="1" dirty="0"/>
              <a:t> </a:t>
            </a:r>
            <a:r>
              <a:rPr lang="es-ES_tradnl" b="1" dirty="0" smtClean="0"/>
              <a:t>                 Superior en Gestión  Educativa.»</a:t>
            </a:r>
          </a:p>
          <a:p>
            <a:pPr algn="just"/>
            <a:r>
              <a:rPr lang="es-ES_tradnl" b="1" dirty="0" smtClean="0"/>
              <a:t> </a:t>
            </a:r>
            <a:r>
              <a:rPr lang="es-ES_tradnl" dirty="0" smtClean="0"/>
              <a:t>9,00 hs.     </a:t>
            </a:r>
            <a:r>
              <a:rPr lang="es-ES_tradnl" b="1" dirty="0" smtClean="0"/>
              <a:t>Presentación </a:t>
            </a:r>
            <a:r>
              <a:rPr lang="es-ES_tradnl" b="1" dirty="0"/>
              <a:t>de la </a:t>
            </a:r>
            <a:r>
              <a:rPr lang="es-ES_tradnl" b="1" dirty="0" smtClean="0"/>
              <a:t>bibliografía</a:t>
            </a:r>
          </a:p>
          <a:p>
            <a:pPr marL="109728" indent="0" algn="just">
              <a:buNone/>
            </a:pPr>
            <a:r>
              <a:rPr lang="es-ES_tradnl" dirty="0" smtClean="0"/>
              <a:t>    9, 15hs      </a:t>
            </a:r>
            <a:r>
              <a:rPr lang="es-ES_tradnl" b="1" dirty="0" smtClean="0"/>
              <a:t>Presentación tema : </a:t>
            </a:r>
            <a:r>
              <a:rPr lang="es-ES_tradnl" dirty="0" smtClean="0"/>
              <a:t>La escuela como   </a:t>
            </a:r>
          </a:p>
          <a:p>
            <a:pPr algn="just"/>
            <a:r>
              <a:rPr lang="es-ES_tradnl" dirty="0"/>
              <a:t> </a:t>
            </a:r>
            <a:r>
              <a:rPr lang="es-ES_tradnl" dirty="0" smtClean="0"/>
              <a:t>                  organización y tipos de organización</a:t>
            </a:r>
          </a:p>
          <a:p>
            <a:pPr algn="just"/>
            <a:r>
              <a:rPr lang="es-ES_tradnl" dirty="0" smtClean="0"/>
              <a:t>10,00 hs.         </a:t>
            </a:r>
            <a:r>
              <a:rPr lang="es-ES_tradnl" b="1" dirty="0" smtClean="0"/>
              <a:t>RECREO</a:t>
            </a:r>
          </a:p>
          <a:p>
            <a:pPr algn="just"/>
            <a:r>
              <a:rPr lang="es-ES_tradnl" dirty="0" smtClean="0"/>
              <a:t>10,15 hs    </a:t>
            </a:r>
            <a:r>
              <a:rPr lang="es-ES_tradnl" b="1" dirty="0"/>
              <a:t> </a:t>
            </a:r>
            <a:r>
              <a:rPr lang="es-ES_tradnl" b="1" dirty="0" smtClean="0"/>
              <a:t>Presentación tema   </a:t>
            </a:r>
            <a:r>
              <a:rPr lang="es-ES_tradnl" dirty="0" smtClean="0"/>
              <a:t>Las instituciones educativas  </a:t>
            </a:r>
          </a:p>
          <a:p>
            <a:pPr marL="109728" indent="0" algn="just">
              <a:buNone/>
            </a:pPr>
            <a:r>
              <a:rPr lang="es-ES_tradnl" dirty="0"/>
              <a:t> </a:t>
            </a:r>
            <a:r>
              <a:rPr lang="es-ES_tradnl" dirty="0" smtClean="0"/>
              <a:t>                 y su PEC como sustento de la organización.</a:t>
            </a:r>
          </a:p>
          <a:p>
            <a:pPr algn="just"/>
            <a:r>
              <a:rPr lang="es-ES_tradnl" dirty="0"/>
              <a:t> </a:t>
            </a:r>
            <a:r>
              <a:rPr lang="es-ES_tradnl" dirty="0" smtClean="0"/>
              <a:t>10,45 hs.   </a:t>
            </a:r>
            <a:r>
              <a:rPr lang="es-ES_tradnl" b="1" dirty="0" smtClean="0"/>
              <a:t>Trabajo Grupal</a:t>
            </a:r>
          </a:p>
          <a:p>
            <a:pPr algn="just"/>
            <a:r>
              <a:rPr lang="es-ES_tradnl" dirty="0"/>
              <a:t> </a:t>
            </a:r>
            <a:r>
              <a:rPr lang="es-ES_tradnl" dirty="0" smtClean="0"/>
              <a:t>11,30 hs.   </a:t>
            </a:r>
            <a:r>
              <a:rPr lang="es-ES_tradnl" b="1" dirty="0" smtClean="0"/>
              <a:t>RECREO</a:t>
            </a:r>
          </a:p>
          <a:p>
            <a:pPr algn="just"/>
            <a:r>
              <a:rPr lang="es-ES_tradnl" dirty="0" smtClean="0"/>
              <a:t> 12,00 hs .       </a:t>
            </a:r>
            <a:r>
              <a:rPr lang="es-ES_tradnl" b="1" dirty="0" smtClean="0"/>
              <a:t>Socialización.</a:t>
            </a:r>
          </a:p>
          <a:p>
            <a:pPr algn="just"/>
            <a:r>
              <a:rPr lang="es-ES_tradnl" dirty="0" smtClean="0"/>
              <a:t>12,30hs      </a:t>
            </a:r>
            <a:r>
              <a:rPr lang="es-ES_tradnl" b="1" dirty="0" smtClean="0"/>
              <a:t>Presentación de Tarea a distancia</a:t>
            </a:r>
            <a:r>
              <a:rPr lang="es-ES_tradnl" dirty="0" smtClean="0"/>
              <a:t>.</a:t>
            </a:r>
          </a:p>
          <a:p>
            <a:pPr algn="just"/>
            <a:r>
              <a:rPr lang="es-ES_tradnl" dirty="0"/>
              <a:t> </a:t>
            </a:r>
            <a:r>
              <a:rPr lang="es-ES_tradnl" dirty="0" smtClean="0"/>
              <a:t>13,00 hs         </a:t>
            </a:r>
            <a:r>
              <a:rPr lang="es-ES_tradnl" b="1" dirty="0" smtClean="0"/>
              <a:t>Cierre.</a:t>
            </a:r>
          </a:p>
          <a:p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20198"/>
            <a:ext cx="8229600" cy="1143000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s-ES_tradnl" dirty="0" smtClean="0">
                <a:solidFill>
                  <a:schemeClr val="tx1"/>
                </a:solidFill>
              </a:rPr>
              <a:t>AGENDA</a:t>
            </a:r>
            <a:endParaRPr lang="es-ES_trad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47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51520" y="1481328"/>
            <a:ext cx="8435280" cy="5044016"/>
          </a:xfrm>
        </p:spPr>
        <p:txBody>
          <a:bodyPr>
            <a:normAutofit fontScale="85000" lnSpcReduction="20000"/>
          </a:bodyPr>
          <a:lstStyle/>
          <a:p>
            <a:r>
              <a:rPr lang="es-ES_tradnl" dirty="0" smtClean="0"/>
              <a:t>Resolución 338/18 CFE</a:t>
            </a:r>
          </a:p>
          <a:p>
            <a:pPr marL="109728" indent="0">
              <a:buNone/>
            </a:pPr>
            <a:r>
              <a:rPr lang="es-ES_tradnl" dirty="0" smtClean="0"/>
              <a:t>Lo lineamientos Federales para el Desarrollo Profesional en Gestión Educativa para equipos directivos y supervisores de los niveles de educación obligatoria.</a:t>
            </a:r>
          </a:p>
          <a:p>
            <a:r>
              <a:rPr lang="es-ES_tradnl" dirty="0" smtClean="0"/>
              <a:t>Anexo –</a:t>
            </a:r>
          </a:p>
          <a:p>
            <a:pPr marL="109728" indent="0">
              <a:buNone/>
            </a:pPr>
            <a:r>
              <a:rPr lang="es-ES_tradnl" dirty="0" smtClean="0"/>
              <a:t>Documento de trabajo: 1-Principios  pedagógicas.</a:t>
            </a:r>
          </a:p>
          <a:p>
            <a:pPr marL="109728" indent="0">
              <a:buNone/>
            </a:pPr>
            <a:r>
              <a:rPr lang="es-ES_tradnl" dirty="0" smtClean="0"/>
              <a:t>                                   2- Ejes de temáticos.(4)</a:t>
            </a:r>
          </a:p>
          <a:p>
            <a:pPr marL="109728" indent="0">
              <a:buNone/>
            </a:pPr>
            <a:r>
              <a:rPr lang="es-ES_tradnl" dirty="0"/>
              <a:t> </a:t>
            </a:r>
            <a:r>
              <a:rPr lang="es-ES_tradnl" dirty="0" smtClean="0"/>
              <a:t>                                  3- Actitudes y capacidades   </a:t>
            </a:r>
          </a:p>
          <a:p>
            <a:pPr marL="109728" indent="0">
              <a:buNone/>
            </a:pPr>
            <a:r>
              <a:rPr lang="es-ES_tradnl" dirty="0"/>
              <a:t> </a:t>
            </a:r>
            <a:r>
              <a:rPr lang="es-ES_tradnl" dirty="0" smtClean="0"/>
              <a:t>                            a desarrollar en la formación.</a:t>
            </a:r>
          </a:p>
          <a:p>
            <a:pPr marL="109728" indent="0">
              <a:buNone/>
            </a:pPr>
            <a:r>
              <a:rPr lang="es-ES_tradnl" dirty="0"/>
              <a:t> </a:t>
            </a:r>
            <a:r>
              <a:rPr lang="es-ES_tradnl" dirty="0" smtClean="0"/>
              <a:t>                                   </a:t>
            </a:r>
            <a:r>
              <a:rPr lang="es-ES_tradnl" u="sng" dirty="0" smtClean="0"/>
              <a:t>4-Trayectos Formativos.</a:t>
            </a:r>
          </a:p>
          <a:p>
            <a:pPr>
              <a:buFont typeface="Wingdings" pitchFamily="2" charset="2"/>
              <a:buChar char="v"/>
            </a:pPr>
            <a:r>
              <a:rPr lang="es-ES_tradnl" b="1" dirty="0" smtClean="0"/>
              <a:t>Actualización Académica.</a:t>
            </a:r>
          </a:p>
          <a:p>
            <a:pPr>
              <a:buFont typeface="Wingdings" pitchFamily="2" charset="2"/>
              <a:buChar char="v"/>
            </a:pPr>
            <a:r>
              <a:rPr lang="es-ES_tradnl" b="1" dirty="0" smtClean="0"/>
              <a:t>Especialización Suprior o Especialización Universitaria.</a:t>
            </a:r>
          </a:p>
          <a:p>
            <a:pPr>
              <a:buFont typeface="Wingdings" pitchFamily="2" charset="2"/>
              <a:buChar char="v"/>
            </a:pPr>
            <a:r>
              <a:rPr lang="es-ES_tradnl" b="1" dirty="0" smtClean="0"/>
              <a:t>Diplomatura Superior o Maestría Profesional.</a:t>
            </a:r>
          </a:p>
          <a:p>
            <a:pPr marL="109728" indent="0">
              <a:buNone/>
            </a:pPr>
            <a:r>
              <a:rPr lang="es-ES_tradnl" dirty="0"/>
              <a:t> </a:t>
            </a:r>
            <a:endParaRPr lang="es-ES_tradnl" dirty="0" smtClean="0"/>
          </a:p>
          <a:p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s-ES_tradnl" dirty="0" smtClean="0">
                <a:solidFill>
                  <a:schemeClr val="tx1"/>
                </a:solidFill>
              </a:rPr>
              <a:t>MARCO LEGAL </a:t>
            </a:r>
            <a:endParaRPr lang="es-ES_trad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8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91264" cy="4900000"/>
          </a:xfrm>
        </p:spPr>
        <p:txBody>
          <a:bodyPr>
            <a:normAutofit lnSpcReduction="10000"/>
          </a:bodyPr>
          <a:lstStyle/>
          <a:p>
            <a:r>
              <a:rPr lang="es-ES_tradnl" dirty="0" smtClean="0"/>
              <a:t>I    Desarrollo estratégico de la organización.</a:t>
            </a:r>
          </a:p>
          <a:p>
            <a:endParaRPr lang="es-ES_tradnl" dirty="0" smtClean="0"/>
          </a:p>
          <a:p>
            <a:r>
              <a:rPr lang="es-ES_tradnl" dirty="0" smtClean="0"/>
              <a:t>II    Acompañamiento del proceso enseñanza  </a:t>
            </a:r>
          </a:p>
          <a:p>
            <a:pPr marL="109728" indent="0">
              <a:buNone/>
            </a:pPr>
            <a:r>
              <a:rPr lang="es-ES_tradnl" dirty="0"/>
              <a:t> </a:t>
            </a:r>
            <a:r>
              <a:rPr lang="es-ES_tradnl" dirty="0" smtClean="0"/>
              <a:t>        aprendizaje y evaluación para el    </a:t>
            </a:r>
          </a:p>
          <a:p>
            <a:pPr marL="109728" indent="0">
              <a:buNone/>
            </a:pPr>
            <a:r>
              <a:rPr lang="es-ES_tradnl" dirty="0"/>
              <a:t> </a:t>
            </a:r>
            <a:r>
              <a:rPr lang="es-ES_tradnl" dirty="0" smtClean="0"/>
              <a:t>        desarrollo curricular por capacidades.</a:t>
            </a:r>
          </a:p>
          <a:p>
            <a:pPr marL="109728" indent="0">
              <a:buNone/>
            </a:pPr>
            <a:endParaRPr lang="es-ES_tradnl" dirty="0" smtClean="0"/>
          </a:p>
          <a:p>
            <a:r>
              <a:rPr lang="es-ES_tradnl" dirty="0" smtClean="0"/>
              <a:t>III  Desarrollo profesional para el liderazgo     </a:t>
            </a:r>
          </a:p>
          <a:p>
            <a:pPr marL="109728" indent="0">
              <a:buNone/>
            </a:pPr>
            <a:r>
              <a:rPr lang="es-ES_tradnl" dirty="0"/>
              <a:t> </a:t>
            </a:r>
            <a:r>
              <a:rPr lang="es-ES_tradnl" dirty="0" smtClean="0"/>
              <a:t>       pedagógico. </a:t>
            </a:r>
          </a:p>
          <a:p>
            <a:pPr marL="109728" indent="0">
              <a:buNone/>
            </a:pPr>
            <a:endParaRPr lang="es-ES_tradnl" dirty="0" smtClean="0"/>
          </a:p>
          <a:p>
            <a:pPr marL="109728" indent="0">
              <a:buNone/>
            </a:pPr>
            <a:r>
              <a:rPr lang="es-ES_tradnl" dirty="0"/>
              <a:t> </a:t>
            </a:r>
            <a:r>
              <a:rPr lang="es-ES_tradnl" dirty="0" smtClean="0"/>
              <a:t>IV    La construcción de la comunidad </a:t>
            </a:r>
          </a:p>
          <a:p>
            <a:pPr marL="109728" indent="0">
              <a:buNone/>
            </a:pPr>
            <a:r>
              <a:rPr lang="es-ES_tradnl" dirty="0"/>
              <a:t> </a:t>
            </a:r>
            <a:r>
              <a:rPr lang="es-ES_tradnl" dirty="0" smtClean="0"/>
              <a:t>       educativa: vínculos y clima escolar.</a:t>
            </a:r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s-ES_tradnl" dirty="0" smtClean="0"/>
              <a:t>             </a:t>
            </a:r>
            <a:r>
              <a:rPr lang="es-ES_tradnl" dirty="0" smtClean="0">
                <a:solidFill>
                  <a:schemeClr val="tx1"/>
                </a:solidFill>
              </a:rPr>
              <a:t>MODULOS</a:t>
            </a:r>
            <a:endParaRPr lang="es-ES_trad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40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344607"/>
              </p:ext>
            </p:extLst>
          </p:nvPr>
        </p:nvGraphicFramePr>
        <p:xfrm>
          <a:off x="395536" y="1340768"/>
          <a:ext cx="807524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8810"/>
                <a:gridCol w="2018810"/>
                <a:gridCol w="2018810"/>
                <a:gridCol w="2018810"/>
              </a:tblGrid>
              <a:tr h="72372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MODULOS</a:t>
                      </a:r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r>
                        <a:rPr lang="es-ES_tradnl" dirty="0" smtClean="0"/>
                        <a:t>         I</a:t>
                      </a:r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r>
                        <a:rPr lang="es-ES_tradnl" dirty="0" smtClean="0"/>
                        <a:t>         II</a:t>
                      </a:r>
                    </a:p>
                    <a:p>
                      <a:endParaRPr lang="es-ES_tradnl" dirty="0" smtClean="0"/>
                    </a:p>
                    <a:p>
                      <a:r>
                        <a:rPr lang="es-ES_tradnl" dirty="0" smtClean="0"/>
                        <a:t>        </a:t>
                      </a:r>
                    </a:p>
                    <a:p>
                      <a:r>
                        <a:rPr lang="es-ES_tradnl" dirty="0" smtClean="0"/>
                        <a:t>        III</a:t>
                      </a:r>
                    </a:p>
                    <a:p>
                      <a:endParaRPr lang="es-ES_tradnl" dirty="0" smtClean="0"/>
                    </a:p>
                    <a:p>
                      <a:r>
                        <a:rPr lang="es-ES_tradnl" dirty="0" smtClean="0"/>
                        <a:t>       </a:t>
                      </a:r>
                    </a:p>
                    <a:p>
                      <a:r>
                        <a:rPr lang="es-ES_tradnl" dirty="0" smtClean="0"/>
                        <a:t>        </a:t>
                      </a:r>
                    </a:p>
                    <a:p>
                      <a:r>
                        <a:rPr lang="es-ES_tradnl" dirty="0" smtClean="0"/>
                        <a:t>       I V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CANTIDAD HS. RELOJ</a:t>
                      </a:r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r>
                        <a:rPr lang="es-ES_tradnl" dirty="0" smtClean="0"/>
                        <a:t>        36</a:t>
                      </a:r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r>
                        <a:rPr lang="es-ES_tradnl" dirty="0" smtClean="0"/>
                        <a:t>        54</a:t>
                      </a:r>
                    </a:p>
                    <a:p>
                      <a:endParaRPr lang="es-ES_tradnl" dirty="0" smtClean="0"/>
                    </a:p>
                    <a:p>
                      <a:r>
                        <a:rPr lang="es-ES_tradnl" dirty="0" smtClean="0"/>
                        <a:t>       </a:t>
                      </a:r>
                    </a:p>
                    <a:p>
                      <a:r>
                        <a:rPr lang="es-ES_tradnl" baseline="0" dirty="0" smtClean="0"/>
                        <a:t>      </a:t>
                      </a:r>
                      <a:r>
                        <a:rPr lang="es-ES_tradnl" dirty="0" smtClean="0"/>
                        <a:t> 54</a:t>
                      </a:r>
                    </a:p>
                    <a:p>
                      <a:endParaRPr lang="es-ES_tradnl" dirty="0" smtClean="0"/>
                    </a:p>
                    <a:p>
                      <a:r>
                        <a:rPr lang="es-ES_tradnl" dirty="0" smtClean="0"/>
                        <a:t>       </a:t>
                      </a:r>
                    </a:p>
                    <a:p>
                      <a:r>
                        <a:rPr lang="es-ES_tradnl" dirty="0" smtClean="0"/>
                        <a:t>        </a:t>
                      </a:r>
                    </a:p>
                    <a:p>
                      <a:r>
                        <a:rPr lang="es-ES_tradnl" baseline="0" dirty="0" smtClean="0"/>
                        <a:t>      </a:t>
                      </a:r>
                      <a:r>
                        <a:rPr lang="es-ES_tradnl" dirty="0" smtClean="0"/>
                        <a:t>54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HORAS</a:t>
                      </a:r>
                    </a:p>
                    <a:p>
                      <a:r>
                        <a:rPr lang="es-ES_tradnl" dirty="0" smtClean="0"/>
                        <a:t>PRESENCIALES</a:t>
                      </a:r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r>
                        <a:rPr lang="es-ES_tradnl" dirty="0" smtClean="0"/>
                        <a:t>6 Encuentros-de</a:t>
                      </a:r>
                      <a:r>
                        <a:rPr lang="es-ES_tradnl" baseline="0" dirty="0" smtClean="0"/>
                        <a:t> (</a:t>
                      </a:r>
                      <a:r>
                        <a:rPr lang="es-ES_tradnl" dirty="0" smtClean="0"/>
                        <a:t>6hs reloj)</a:t>
                      </a:r>
                    </a:p>
                    <a:p>
                      <a:endParaRPr lang="es-ES_tradnl" dirty="0" smtClean="0"/>
                    </a:p>
                    <a:p>
                      <a:r>
                        <a:rPr lang="es-ES_tradnl" dirty="0" smtClean="0"/>
                        <a:t>4</a:t>
                      </a:r>
                      <a:r>
                        <a:rPr lang="es-ES_tradnl" baseline="0" dirty="0" smtClean="0"/>
                        <a:t> Encuentros </a:t>
                      </a:r>
                    </a:p>
                    <a:p>
                      <a:r>
                        <a:rPr lang="es-ES_tradnl" baseline="0" dirty="0" smtClean="0"/>
                        <a:t>  de 6 hs   c/u.</a:t>
                      </a:r>
                    </a:p>
                    <a:p>
                      <a:endParaRPr lang="es-ES_tradnl" baseline="0" dirty="0" smtClean="0"/>
                    </a:p>
                    <a:p>
                      <a:r>
                        <a:rPr lang="es-ES_tradnl" baseline="0" dirty="0" smtClean="0"/>
                        <a:t>4 Encuentros </a:t>
                      </a:r>
                    </a:p>
                    <a:p>
                      <a:r>
                        <a:rPr lang="es-ES_tradnl" baseline="0" dirty="0" smtClean="0"/>
                        <a:t>de 6 hs. c/u.</a:t>
                      </a:r>
                    </a:p>
                    <a:p>
                      <a:endParaRPr lang="es-ES_tradnl" baseline="0" dirty="0" smtClean="0"/>
                    </a:p>
                    <a:p>
                      <a:endParaRPr lang="es-ES_tradnl" dirty="0" smtClean="0"/>
                    </a:p>
                    <a:p>
                      <a:r>
                        <a:rPr lang="es-ES_tradnl" dirty="0" smtClean="0"/>
                        <a:t>4 Encuentros</a:t>
                      </a:r>
                    </a:p>
                    <a:p>
                      <a:r>
                        <a:rPr lang="es-ES_tradnl" dirty="0" smtClean="0"/>
                        <a:t>  de 6 hs.  c/ u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HORAS NO PRESENCIALES</a:t>
                      </a:r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r>
                        <a:rPr lang="es-ES_tradnl" dirty="0" smtClean="0"/>
                        <a:t>   30 hs</a:t>
                      </a:r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r>
                        <a:rPr lang="es-ES_tradnl" dirty="0" smtClean="0"/>
                        <a:t>    30 hs</a:t>
                      </a:r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r>
                        <a:rPr lang="es-ES_tradnl" dirty="0" smtClean="0"/>
                        <a:t>    30 hs </a:t>
                      </a:r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s-ES_tradnl" dirty="0" smtClean="0">
                <a:solidFill>
                  <a:schemeClr val="tx1"/>
                </a:solidFill>
              </a:rPr>
              <a:t>MODALIDAD DEL CURSADO</a:t>
            </a:r>
            <a:endParaRPr lang="es-ES_trad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36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507288" cy="4525963"/>
          </a:xfrm>
        </p:spPr>
        <p:txBody>
          <a:bodyPr>
            <a:noAutofit/>
          </a:bodyPr>
          <a:lstStyle/>
          <a:p>
            <a:r>
              <a:rPr lang="es-ES_tradnl" sz="1600" b="1" dirty="0" smtClean="0"/>
              <a:t>Titulo: </a:t>
            </a:r>
            <a:r>
              <a:rPr lang="es-ES_tradnl" sz="1600" dirty="0" smtClean="0"/>
              <a:t>Actualización Superior en Gestión Educativa.</a:t>
            </a:r>
          </a:p>
          <a:p>
            <a:r>
              <a:rPr lang="es-ES_tradnl" sz="1600" b="1" dirty="0" smtClean="0"/>
              <a:t>Objetivo General: </a:t>
            </a:r>
            <a:r>
              <a:rPr lang="es-ES_tradnl" sz="1600" dirty="0" smtClean="0"/>
              <a:t>Brindar una formación actualizada en conducción y gestión educativa a los supervisores, equipo directivos en ejercicio y aspirantes a dichos cargos</a:t>
            </a:r>
            <a:r>
              <a:rPr lang="es-ES_tradnl" sz="1600" b="1" dirty="0" smtClean="0"/>
              <a:t>.</a:t>
            </a:r>
          </a:p>
          <a:p>
            <a:r>
              <a:rPr lang="es-ES_tradnl" sz="1600" b="1" dirty="0" smtClean="0"/>
              <a:t>Destinatarios: </a:t>
            </a:r>
            <a:r>
              <a:rPr lang="es-ES_tradnl" sz="1600" dirty="0" smtClean="0"/>
              <a:t>Directivos y Supervisores de los Niveles de Educación obligatoria de la Provincia del Chaco.</a:t>
            </a:r>
          </a:p>
          <a:p>
            <a:r>
              <a:rPr lang="es-ES_tradnl" sz="1600" b="1" dirty="0" smtClean="0"/>
              <a:t>Carga horaria total:  </a:t>
            </a:r>
            <a:r>
              <a:rPr lang="es-ES_tradnl" sz="1600" dirty="0" smtClean="0"/>
              <a:t>200 hs. Reloj</a:t>
            </a:r>
          </a:p>
          <a:p>
            <a:r>
              <a:rPr lang="es-ES_tradnl" sz="1600" b="1" dirty="0" smtClean="0"/>
              <a:t>Cantidad de Encuentros Presenciales </a:t>
            </a:r>
            <a:r>
              <a:rPr lang="es-ES_tradnl" sz="1600" dirty="0" smtClean="0"/>
              <a:t>: 15 encuentros.</a:t>
            </a:r>
          </a:p>
          <a:p>
            <a:r>
              <a:rPr lang="es-ES_tradnl" sz="1600" b="1" dirty="0" smtClean="0"/>
              <a:t>Modalidad de dictado</a:t>
            </a:r>
            <a:r>
              <a:rPr lang="es-ES_tradnl" sz="1600" dirty="0" smtClean="0"/>
              <a:t>:  Semipresencial.</a:t>
            </a:r>
          </a:p>
          <a:p>
            <a:r>
              <a:rPr lang="es-ES_tradnl" sz="1600" b="1" dirty="0" smtClean="0"/>
              <a:t>Fecha de Inicio: </a:t>
            </a:r>
            <a:r>
              <a:rPr lang="es-ES_tradnl" sz="1600" dirty="0" smtClean="0"/>
              <a:t>Mayo  2019</a:t>
            </a:r>
          </a:p>
          <a:p>
            <a:r>
              <a:rPr lang="es-ES_tradnl" sz="1600" b="1" dirty="0" smtClean="0"/>
              <a:t>Sedes: </a:t>
            </a:r>
            <a:r>
              <a:rPr lang="es-ES_tradnl" sz="1600" dirty="0" smtClean="0"/>
              <a:t>Resistencia  IES Domingo Faustino Sarmiento»</a:t>
            </a:r>
          </a:p>
          <a:p>
            <a:r>
              <a:rPr lang="es-ES_tradnl" sz="1600" dirty="0"/>
              <a:t> </a:t>
            </a:r>
            <a:r>
              <a:rPr lang="es-ES_tradnl" sz="1600" dirty="0" smtClean="0"/>
              <a:t>          J.J.Castelli    IES »René Favarolo»</a:t>
            </a:r>
          </a:p>
          <a:p>
            <a:r>
              <a:rPr lang="es-ES_tradnl" sz="1600" dirty="0"/>
              <a:t> </a:t>
            </a:r>
            <a:r>
              <a:rPr lang="es-ES_tradnl" sz="1600" dirty="0" smtClean="0"/>
              <a:t>          La Clotilde   IES La Clotilde</a:t>
            </a:r>
          </a:p>
          <a:p>
            <a:r>
              <a:rPr lang="es-ES_tradnl" sz="1600" b="1" dirty="0" smtClean="0"/>
              <a:t>Condiciones de los Aspirantes: </a:t>
            </a:r>
            <a:r>
              <a:rPr lang="es-ES_tradnl" sz="1600" dirty="0" smtClean="0"/>
              <a:t>Estar en ejercicio de la </a:t>
            </a:r>
          </a:p>
          <a:p>
            <a:pPr marL="109728" indent="0">
              <a:buNone/>
            </a:pPr>
            <a:r>
              <a:rPr lang="es-ES_tradnl" sz="1600" dirty="0"/>
              <a:t> </a:t>
            </a:r>
            <a:r>
              <a:rPr lang="es-ES_tradnl" sz="1600" dirty="0" smtClean="0"/>
              <a:t>                                                  gestion.</a:t>
            </a:r>
          </a:p>
          <a:p>
            <a:pPr marL="109728" indent="0">
              <a:buNone/>
            </a:pPr>
            <a:r>
              <a:rPr lang="es-ES_tradnl" sz="1600" dirty="0"/>
              <a:t> </a:t>
            </a:r>
            <a:r>
              <a:rPr lang="es-ES_tradnl" sz="1600" dirty="0" smtClean="0"/>
              <a:t>                                                  Experiencia en el cargo no menor a 5  años</a:t>
            </a:r>
          </a:p>
          <a:p>
            <a:pPr marL="109728" indent="0">
              <a:buNone/>
            </a:pPr>
            <a:r>
              <a:rPr lang="es-ES_tradnl" sz="1600" dirty="0"/>
              <a:t> </a:t>
            </a:r>
            <a:r>
              <a:rPr lang="es-ES_tradnl" sz="1600" dirty="0" smtClean="0"/>
              <a:t>                                                  Poseer Titulo docente.</a:t>
            </a:r>
            <a:endParaRPr lang="es-ES_tradnl" sz="16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s-ES_tradnl" dirty="0" smtClean="0">
                <a:solidFill>
                  <a:schemeClr val="tx1"/>
                </a:solidFill>
              </a:rPr>
              <a:t>PLAN</a:t>
            </a:r>
            <a:r>
              <a:rPr lang="es-ES_tradnl" dirty="0" smtClean="0"/>
              <a:t> </a:t>
            </a:r>
            <a:r>
              <a:rPr lang="es-ES_tradnl" dirty="0" smtClean="0">
                <a:solidFill>
                  <a:schemeClr val="tx1"/>
                </a:solidFill>
              </a:rPr>
              <a:t>DE ESTUDIO</a:t>
            </a:r>
            <a:endParaRPr lang="es-ES_trad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94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s-ES_tradnl" dirty="0" smtClean="0"/>
              <a:t>        </a:t>
            </a:r>
            <a:r>
              <a:rPr lang="es-ES_tradnl" dirty="0"/>
              <a:t> </a:t>
            </a:r>
            <a:r>
              <a:rPr lang="es-ES_tradnl" dirty="0" smtClean="0">
                <a:solidFill>
                  <a:schemeClr val="tx1"/>
                </a:solidFill>
              </a:rPr>
              <a:t>CRONOGRAMA   CLASES PRESENCIALES</a:t>
            </a:r>
            <a:endParaRPr lang="es-ES_tradnl" dirty="0">
              <a:solidFill>
                <a:schemeClr val="tx1"/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986794"/>
              </p:ext>
            </p:extLst>
          </p:nvPr>
        </p:nvGraphicFramePr>
        <p:xfrm>
          <a:off x="611560" y="1628802"/>
          <a:ext cx="7461195" cy="31950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9247"/>
                <a:gridCol w="575864"/>
                <a:gridCol w="575864"/>
                <a:gridCol w="385714"/>
                <a:gridCol w="385714"/>
                <a:gridCol w="385714"/>
                <a:gridCol w="373533"/>
                <a:gridCol w="373533"/>
                <a:gridCol w="385714"/>
                <a:gridCol w="385714"/>
                <a:gridCol w="385714"/>
                <a:gridCol w="385714"/>
                <a:gridCol w="385714"/>
                <a:gridCol w="385714"/>
                <a:gridCol w="575864"/>
                <a:gridCol w="575864"/>
              </a:tblGrid>
              <a:tr h="52774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Fechas</a:t>
                      </a:r>
                      <a:endParaRPr lang="es-ES_tradnl" sz="11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Mayo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Junio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Julio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Agosto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Septiembre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Octubre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Noviembre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63875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17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24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31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14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28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12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31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9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23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13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27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11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25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8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22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3875">
                <a:tc gridSpan="1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Módulos 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5579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Módulo I</a:t>
                      </a:r>
                      <a:endParaRPr lang="es-ES_tradnl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 </a:t>
                      </a:r>
                      <a:endParaRPr lang="es-ES_trad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 </a:t>
                      </a:r>
                      <a:endParaRPr lang="es-ES_trad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 </a:t>
                      </a:r>
                      <a:endParaRPr lang="es-ES_trad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 </a:t>
                      </a:r>
                      <a:endParaRPr lang="es-ES_trad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79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Módulo II</a:t>
                      </a:r>
                      <a:endParaRPr lang="es-ES_tradnl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 </a:t>
                      </a:r>
                      <a:endParaRPr lang="es-ES_trad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 </a:t>
                      </a:r>
                      <a:endParaRPr lang="es-ES_trad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 </a:t>
                      </a:r>
                      <a:endParaRPr lang="es-ES_trad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9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Módulo III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 </a:t>
                      </a:r>
                      <a:endParaRPr lang="es-ES_trad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 </a:t>
                      </a:r>
                      <a:endParaRPr lang="es-ES_trad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 </a:t>
                      </a:r>
                      <a:endParaRPr lang="es-ES_trad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 </a:t>
                      </a:r>
                      <a:endParaRPr lang="es-ES_trad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3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Módulo IV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 </a:t>
                      </a:r>
                      <a:endParaRPr lang="es-ES_trad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 </a:t>
                      </a:r>
                      <a:endParaRPr lang="es-ES_trad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 </a:t>
                      </a:r>
                      <a:endParaRPr lang="es-ES_trad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 </a:t>
                      </a:r>
                      <a:endParaRPr lang="es-ES_trad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 </a:t>
                      </a:r>
                      <a:endParaRPr lang="es-ES_trad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 </a:t>
                      </a:r>
                      <a:endParaRPr lang="es-ES_trad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268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/>
          <a:lstStyle/>
          <a:p>
            <a:r>
              <a:rPr lang="es-ES_tradnl" dirty="0" smtClean="0"/>
              <a:t>Formar grupo de 10 integrantes.</a:t>
            </a:r>
          </a:p>
          <a:p>
            <a:r>
              <a:rPr lang="es-ES_tradnl" dirty="0" smtClean="0"/>
              <a:t>Leer el material bibliográfico entregado «Elementos para su Gestiòn»- Frigerio G. y Poggi M.</a:t>
            </a:r>
            <a:endParaRPr lang="es-ES_tradnl" dirty="0"/>
          </a:p>
          <a:p>
            <a:r>
              <a:rPr lang="es-ES_tradnl" dirty="0" smtClean="0"/>
              <a:t>Realizar una agenda para dos días de gestión en su escuela  </a:t>
            </a:r>
            <a:r>
              <a:rPr lang="es-ES_tradnl" dirty="0" smtClean="0"/>
              <a:t>y aplique</a:t>
            </a:r>
            <a:r>
              <a:rPr lang="es-ES_tradnl" dirty="0" smtClean="0"/>
              <a:t> </a:t>
            </a:r>
            <a:r>
              <a:rPr lang="es-ES_tradnl" dirty="0" smtClean="0"/>
              <a:t>actividades ( Cuadro pag.2), teniendo en cuenta las distintas funciones del equipo de conducción, realice un cronograma( pagina 3)</a:t>
            </a:r>
          </a:p>
          <a:p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es-ES_tradnl" dirty="0" smtClean="0">
                <a:solidFill>
                  <a:schemeClr val="tx1"/>
                </a:solidFill>
              </a:rPr>
              <a:t>ACTIVIDADES</a:t>
            </a:r>
            <a:endParaRPr lang="es-ES_trad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34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s-ES_tradnl" dirty="0" smtClean="0"/>
              <a:t> Vincular  los temas aquí tratados  con la realidad de la institución que conduce</a:t>
            </a:r>
          </a:p>
          <a:p>
            <a:r>
              <a:rPr lang="es-ES_tradnl" dirty="0"/>
              <a:t>1</a:t>
            </a:r>
            <a:r>
              <a:rPr lang="es-ES_tradnl" dirty="0" smtClean="0"/>
              <a:t>-Reconocer y caracterizar  el contrato fundacional de su escuela.</a:t>
            </a:r>
          </a:p>
          <a:p>
            <a:r>
              <a:rPr lang="es-ES_tradnl" dirty="0" smtClean="0"/>
              <a:t>2-Cree usted necesario reconsiderar  para su establecimiento,  el contrato  escuela sociedad? Trabajó esos temas con los docentes , alumnos y padres? Señale acciones realizadas.</a:t>
            </a:r>
          </a:p>
          <a:p>
            <a:r>
              <a:rPr lang="es-ES_tradnl" dirty="0" smtClean="0"/>
              <a:t>3-Su Proyecto Educativo a que tipo de paradigma responde según lo planteado </a:t>
            </a:r>
            <a:r>
              <a:rPr lang="es-ES_tradnl" smtClean="0"/>
              <a:t>por  </a:t>
            </a:r>
            <a:r>
              <a:rPr lang="es-ES_tradnl" smtClean="0"/>
              <a:t>AGUERRONDO</a:t>
            </a:r>
            <a:r>
              <a:rPr lang="es-ES_tradnl" dirty="0" smtClean="0"/>
              <a:t>?</a:t>
            </a:r>
          </a:p>
          <a:p>
            <a:r>
              <a:rPr lang="es-ES_tradnl" dirty="0" smtClean="0"/>
              <a:t>Identifique en su PEC y fundamente.</a:t>
            </a:r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s-ES_tradnl" dirty="0" smtClean="0">
                <a:solidFill>
                  <a:schemeClr val="tx1"/>
                </a:solidFill>
              </a:rPr>
              <a:t>Actividades  a Distancia</a:t>
            </a:r>
            <a:endParaRPr lang="es-ES_trad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0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mpue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3279</TotalTime>
  <Words>615</Words>
  <Application>Microsoft Office PowerPoint</Application>
  <PresentationFormat>Presentación en pantalla (4:3)</PresentationFormat>
  <Paragraphs>219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Concurrencia</vt:lpstr>
      <vt:lpstr>ACTUALIZACIÒN SUPERIOR  EN  GESTIÒN EDUCATIVA</vt:lpstr>
      <vt:lpstr>AGENDA</vt:lpstr>
      <vt:lpstr>MARCO LEGAL </vt:lpstr>
      <vt:lpstr>             MODULOS</vt:lpstr>
      <vt:lpstr>MODALIDAD DEL CURSADO</vt:lpstr>
      <vt:lpstr>PLAN DE ESTUDIO</vt:lpstr>
      <vt:lpstr>         CRONOGRAMA   CLASES PRESENCIALES</vt:lpstr>
      <vt:lpstr>ACTIVIDADES</vt:lpstr>
      <vt:lpstr>Actividades  a Distancia</vt:lpstr>
    </vt:vector>
  </TitlesOfParts>
  <Company>Windows 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ACTUALIZACION SUPERIOR  EN  GESTION EDUCATIVA</dc:title>
  <dc:creator>WinuE</dc:creator>
  <cp:lastModifiedBy>WinuE</cp:lastModifiedBy>
  <cp:revision>33</cp:revision>
  <dcterms:created xsi:type="dcterms:W3CDTF">2019-05-13T18:37:53Z</dcterms:created>
  <dcterms:modified xsi:type="dcterms:W3CDTF">2019-05-17T01:35:32Z</dcterms:modified>
</cp:coreProperties>
</file>